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7" r:id="rId7"/>
    <p:sldId id="260" r:id="rId8"/>
    <p:sldId id="264" r:id="rId9"/>
    <p:sldId id="266" r:id="rId10"/>
    <p:sldId id="261" r:id="rId11"/>
    <p:sldId id="262" r:id="rId12"/>
    <p:sldId id="263" r:id="rId13"/>
    <p:sldId id="265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69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>
        <p:scale>
          <a:sx n="100" d="100"/>
          <a:sy n="100" d="100"/>
        </p:scale>
        <p:origin x="-28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4AA1-1532-4209-A7C5-E8157C35A77C}" type="datetimeFigureOut">
              <a:rPr lang="es-MX" smtClean="0"/>
              <a:pPr/>
              <a:t>18/10/2011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4AD19-F011-48F8-B488-D3665E99DB6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4AA1-1532-4209-A7C5-E8157C35A77C}" type="datetimeFigureOut">
              <a:rPr lang="es-MX" smtClean="0"/>
              <a:pPr/>
              <a:t>18/10/2011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4AD19-F011-48F8-B488-D3665E99DB6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4AA1-1532-4209-A7C5-E8157C35A77C}" type="datetimeFigureOut">
              <a:rPr lang="es-MX" smtClean="0"/>
              <a:pPr/>
              <a:t>18/10/2011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4AD19-F011-48F8-B488-D3665E99DB6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4AA1-1532-4209-A7C5-E8157C35A77C}" type="datetimeFigureOut">
              <a:rPr lang="es-MX" smtClean="0"/>
              <a:pPr/>
              <a:t>18/10/2011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4AD19-F011-48F8-B488-D3665E99DB6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4AA1-1532-4209-A7C5-E8157C35A77C}" type="datetimeFigureOut">
              <a:rPr lang="es-MX" smtClean="0"/>
              <a:pPr/>
              <a:t>18/10/2011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4AD19-F011-48F8-B488-D3665E99DB6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4AA1-1532-4209-A7C5-E8157C35A77C}" type="datetimeFigureOut">
              <a:rPr lang="es-MX" smtClean="0"/>
              <a:pPr/>
              <a:t>18/10/2011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4AD19-F011-48F8-B488-D3665E99DB6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4AA1-1532-4209-A7C5-E8157C35A77C}" type="datetimeFigureOut">
              <a:rPr lang="es-MX" smtClean="0"/>
              <a:pPr/>
              <a:t>18/10/2011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4AD19-F011-48F8-B488-D3665E99DB6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4AA1-1532-4209-A7C5-E8157C35A77C}" type="datetimeFigureOut">
              <a:rPr lang="es-MX" smtClean="0"/>
              <a:pPr/>
              <a:t>18/10/2011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4AD19-F011-48F8-B488-D3665E99DB6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4AA1-1532-4209-A7C5-E8157C35A77C}" type="datetimeFigureOut">
              <a:rPr lang="es-MX" smtClean="0"/>
              <a:pPr/>
              <a:t>18/10/2011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4AD19-F011-48F8-B488-D3665E99DB6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4AA1-1532-4209-A7C5-E8157C35A77C}" type="datetimeFigureOut">
              <a:rPr lang="es-MX" smtClean="0"/>
              <a:pPr/>
              <a:t>18/10/2011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4AD19-F011-48F8-B488-D3665E99DB6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4AA1-1532-4209-A7C5-E8157C35A77C}" type="datetimeFigureOut">
              <a:rPr lang="es-MX" smtClean="0"/>
              <a:pPr/>
              <a:t>18/10/2011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4AD19-F011-48F8-B488-D3665E99DB6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54AA1-1532-4209-A7C5-E8157C35A77C}" type="datetimeFigureOut">
              <a:rPr lang="es-MX" smtClean="0"/>
              <a:pPr/>
              <a:t>18/10/2011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4AD19-F011-48F8-B488-D3665E99DB6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virtualeduca2005.unam.mx/memorias/ve/extensos/carteles/mesa2/2005-03-29272Eldocenteasesoreneducacionabiertayadistanci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ortad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05"/>
            <a:ext cx="9144000" cy="68481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3768" y="2420888"/>
            <a:ext cx="6203032" cy="4032448"/>
          </a:xfrm>
        </p:spPr>
        <p:txBody>
          <a:bodyPr>
            <a:normAutofit fontScale="70000" lnSpcReduction="20000"/>
          </a:bodyPr>
          <a:lstStyle/>
          <a:p>
            <a:r>
              <a:rPr lang="es-MX" dirty="0"/>
              <a:t>De acuerdo con autores como Michael G. Moore y Greg </a:t>
            </a:r>
            <a:r>
              <a:rPr lang="es-MX" dirty="0" err="1"/>
              <a:t>Kearsley</a:t>
            </a:r>
            <a:r>
              <a:rPr lang="es-MX" dirty="0"/>
              <a:t> 1996, la </a:t>
            </a:r>
            <a:r>
              <a:rPr lang="es-MX" dirty="0" smtClean="0"/>
              <a:t>asesoría </a:t>
            </a:r>
            <a:r>
              <a:rPr lang="es-MX" dirty="0"/>
              <a:t>especialmente en educación a distancia puede ser el único contacto entre el estudiante y la </a:t>
            </a:r>
            <a:r>
              <a:rPr lang="es-MX" dirty="0" smtClean="0"/>
              <a:t>institución, sus propuestas, la </a:t>
            </a:r>
            <a:r>
              <a:rPr lang="es-MX" dirty="0"/>
              <a:t>interpretación de las políticas y el primer acercamiento para solucionar problemas. </a:t>
            </a:r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En </a:t>
            </a:r>
            <a:r>
              <a:rPr lang="es-MX" dirty="0"/>
              <a:t>algunas instituciones el </a:t>
            </a:r>
            <a:r>
              <a:rPr lang="es-MX" dirty="0" smtClean="0"/>
              <a:t>asesor </a:t>
            </a:r>
            <a:r>
              <a:rPr lang="es-MX" dirty="0"/>
              <a:t>no tiene una obligación relacionada con el desarrollo de los cursos, estableciendo su trabajo en el aspecto de ser un guía y un consultor o consejero. El contacto se puede establecer por teléfono, redes de computadoras, por Internet o inclusive en encuentros cara a cara. </a:t>
            </a:r>
          </a:p>
          <a:p>
            <a:endParaRPr lang="es-MX" dirty="0"/>
          </a:p>
        </p:txBody>
      </p:sp>
      <p:pic>
        <p:nvPicPr>
          <p:cNvPr id="6" name="Imagen 3" descr="naranja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082"/>
          <a:stretch/>
        </p:blipFill>
        <p:spPr>
          <a:xfrm>
            <a:off x="0" y="-27384"/>
            <a:ext cx="2963333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7 Imagen" descr="HOJA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328" y="44624"/>
            <a:ext cx="6156176" cy="782440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pPr algn="r"/>
            <a:r>
              <a:rPr lang="es-MX" b="1" dirty="0" smtClean="0"/>
              <a:t>Asesoría </a:t>
            </a:r>
            <a:r>
              <a:rPr lang="es-MX" b="1" dirty="0" smtClean="0"/>
              <a:t>asincrónica </a:t>
            </a:r>
            <a:endParaRPr lang="es-MX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11760" y="2575445"/>
            <a:ext cx="6552728" cy="40939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200" dirty="0"/>
              <a:t>El estudiante espera del asesor o tutor: </a:t>
            </a:r>
          </a:p>
          <a:p>
            <a:pPr>
              <a:buNone/>
            </a:pPr>
            <a:r>
              <a:rPr lang="es-MX" sz="2200" dirty="0"/>
              <a:t>- </a:t>
            </a:r>
            <a:r>
              <a:rPr lang="es-MX" sz="2200" dirty="0" smtClean="0"/>
              <a:t>Una </a:t>
            </a:r>
            <a:r>
              <a:rPr lang="es-MX" sz="2200" dirty="0"/>
              <a:t>posición justa y objetiva </a:t>
            </a:r>
          </a:p>
          <a:p>
            <a:pPr>
              <a:buNone/>
            </a:pPr>
            <a:r>
              <a:rPr lang="es-MX" sz="2200" dirty="0"/>
              <a:t>- </a:t>
            </a:r>
            <a:r>
              <a:rPr lang="es-MX" sz="2200" dirty="0" smtClean="0"/>
              <a:t>Q</a:t>
            </a:r>
            <a:r>
              <a:rPr lang="es-MX" sz="2200" dirty="0" smtClean="0"/>
              <a:t>ue </a:t>
            </a:r>
            <a:r>
              <a:rPr lang="es-MX" sz="2200" dirty="0"/>
              <a:t>su trabajo sea tratado con respeto </a:t>
            </a:r>
          </a:p>
          <a:p>
            <a:pPr>
              <a:buNone/>
            </a:pPr>
            <a:r>
              <a:rPr lang="es-MX" sz="2200" dirty="0"/>
              <a:t>- </a:t>
            </a:r>
            <a:r>
              <a:rPr lang="es-MX" sz="2200" dirty="0" smtClean="0"/>
              <a:t>Una </a:t>
            </a:r>
            <a:r>
              <a:rPr lang="es-MX" sz="2200" dirty="0"/>
              <a:t>explicación y justificación de los criterios aplicados para su calificación </a:t>
            </a:r>
          </a:p>
          <a:p>
            <a:pPr>
              <a:buNone/>
            </a:pPr>
            <a:r>
              <a:rPr lang="es-MX" sz="2200" dirty="0"/>
              <a:t>- </a:t>
            </a:r>
            <a:r>
              <a:rPr lang="es-MX" sz="2200" dirty="0" smtClean="0"/>
              <a:t>Indicaciones </a:t>
            </a:r>
            <a:r>
              <a:rPr lang="es-MX" sz="2200" dirty="0"/>
              <a:t>claras de cómo puede mejorar su trabajo 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6" name="Imagen 3" descr="naranja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082"/>
          <a:stretch/>
        </p:blipFill>
        <p:spPr>
          <a:xfrm>
            <a:off x="0" y="-15483"/>
            <a:ext cx="2963333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7 Imagen" descr="HOJA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328" y="44624"/>
            <a:ext cx="6156176" cy="782440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pPr algn="r"/>
            <a:r>
              <a:rPr lang="es-MX" b="1" dirty="0" smtClean="0"/>
              <a:t>Asesoría </a:t>
            </a:r>
            <a:r>
              <a:rPr lang="es-MX" b="1" dirty="0" smtClean="0"/>
              <a:t>asincrónica </a:t>
            </a:r>
            <a:endParaRPr lang="es-MX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10544" y="4293096"/>
            <a:ext cx="6933456" cy="2376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sz="2000" b="1" dirty="0" smtClean="0"/>
              <a:t>Referencia:</a:t>
            </a:r>
          </a:p>
          <a:p>
            <a:endParaRPr lang="es-MX" sz="1400" dirty="0" smtClean="0"/>
          </a:p>
          <a:p>
            <a:pPr>
              <a:buNone/>
            </a:pPr>
            <a:r>
              <a:rPr lang="es-MX" sz="1400" dirty="0" err="1" smtClean="0"/>
              <a:t>Eusse</a:t>
            </a:r>
            <a:r>
              <a:rPr lang="es-MX" sz="1400" dirty="0" smtClean="0"/>
              <a:t> </a:t>
            </a:r>
            <a:r>
              <a:rPr lang="es-MX" sz="1400" dirty="0" err="1" smtClean="0"/>
              <a:t>Zuluaga</a:t>
            </a:r>
            <a:r>
              <a:rPr lang="es-MX" sz="1400" dirty="0" smtClean="0"/>
              <a:t>, O. y Piña Garza, B. E. (2005).  </a:t>
            </a:r>
            <a:r>
              <a:rPr lang="es-MX" sz="1400" i="1" dirty="0" smtClean="0"/>
              <a:t>El docente asesor o tutor en educación 	abierta y a distancia.</a:t>
            </a:r>
            <a:r>
              <a:rPr lang="es-MX" sz="1400" dirty="0" smtClean="0"/>
              <a:t> Trabajo presentado en el encuentro internacional de 	Virtual educa 2005, México, D. F. Recuperado de 	</a:t>
            </a:r>
            <a:r>
              <a:rPr lang="es-MX" sz="1400" dirty="0" smtClean="0">
                <a:hlinkClick r:id="rId2"/>
              </a:rPr>
              <a:t>http://www.virtualeduca2005.unam.mx/memorias/ve/extensos/carteles/mesa2	/2005-03-29272Eldocenteasesoreneducacionabiertayadistancia.pdf</a:t>
            </a:r>
            <a:endParaRPr lang="es-MX" sz="1400" dirty="0"/>
          </a:p>
        </p:txBody>
      </p:sp>
      <p:pic>
        <p:nvPicPr>
          <p:cNvPr id="6" name="Imagen 3" descr="naranja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082"/>
          <a:stretch/>
        </p:blipFill>
        <p:spPr>
          <a:xfrm>
            <a:off x="0" y="-15483"/>
            <a:ext cx="2963333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7 Imagen" descr="HOJA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2328" y="44624"/>
            <a:ext cx="6156176" cy="78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42592" y="5201816"/>
            <a:ext cx="6501408" cy="16561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MX" sz="1100" b="1" dirty="0" smtClean="0"/>
              <a:t>Centro Universitario de Ciencias Económico Administrativas</a:t>
            </a:r>
          </a:p>
          <a:p>
            <a:pPr algn="ctr">
              <a:buNone/>
            </a:pPr>
            <a:r>
              <a:rPr lang="es-MX" sz="1100" dirty="0" smtClean="0"/>
              <a:t>Coordinación de Tecnologías para el Aprendizaje</a:t>
            </a:r>
          </a:p>
          <a:p>
            <a:pPr algn="ctr">
              <a:buNone/>
            </a:pPr>
            <a:r>
              <a:rPr lang="es-MX" sz="1100" dirty="0" smtClean="0"/>
              <a:t>Unidad de Diseño Educativo</a:t>
            </a:r>
          </a:p>
          <a:p>
            <a:pPr algn="ctr">
              <a:buNone/>
            </a:pPr>
            <a:r>
              <a:rPr lang="es-MX" sz="1100" dirty="0" smtClean="0"/>
              <a:t/>
            </a:r>
            <a:br>
              <a:rPr lang="es-MX" sz="1100" dirty="0" smtClean="0"/>
            </a:br>
            <a:r>
              <a:rPr lang="es-MX" sz="1100" dirty="0" smtClean="0"/>
              <a:t>Asesoría pedagógica: Claudia Adriana González Quintanilla</a:t>
            </a:r>
          </a:p>
          <a:p>
            <a:pPr algn="ctr">
              <a:buNone/>
            </a:pPr>
            <a:r>
              <a:rPr lang="es-MX" sz="1100" dirty="0" smtClean="0"/>
              <a:t>Diseño de: Heriberto González Pineda – Claudia Fabiola Olmos de la Cruz – Jonathan García Meza</a:t>
            </a:r>
          </a:p>
          <a:p>
            <a:pPr algn="ctr">
              <a:buNone/>
            </a:pPr>
            <a:r>
              <a:rPr lang="es-MX" sz="1100" dirty="0" smtClean="0"/>
              <a:t>Fecha de elaboración: 11/05/2011          Fecha de actualización</a:t>
            </a:r>
            <a:r>
              <a:rPr lang="es-MX" sz="1100" dirty="0" smtClean="0"/>
              <a:t>: 18/10/2011</a:t>
            </a:r>
            <a:endParaRPr lang="es-MX" sz="1100" dirty="0" smtClean="0"/>
          </a:p>
          <a:p>
            <a:pPr algn="ctr">
              <a:buNone/>
            </a:pPr>
            <a:r>
              <a:rPr lang="es-MX" sz="1100" dirty="0" smtClean="0"/>
              <a:t>Zapopan, Jalisco, México.   2011</a:t>
            </a:r>
          </a:p>
          <a:p>
            <a:pPr algn="ctr">
              <a:buNone/>
            </a:pPr>
            <a:endParaRPr lang="es-MX" dirty="0"/>
          </a:p>
        </p:txBody>
      </p:sp>
      <p:pic>
        <p:nvPicPr>
          <p:cNvPr id="4" name="Imagen 3" descr="naranja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082"/>
          <a:stretch/>
        </p:blipFill>
        <p:spPr>
          <a:xfrm>
            <a:off x="0" y="-15483"/>
            <a:ext cx="2963333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6 Imagen" descr="HOJA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328" y="44624"/>
            <a:ext cx="6156176" cy="78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naranja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082"/>
          <a:stretch/>
        </p:blipFill>
        <p:spPr>
          <a:xfrm>
            <a:off x="0" y="-15483"/>
            <a:ext cx="2963333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 descr="azu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40" b="88880"/>
          <a:stretch/>
        </p:blipFill>
        <p:spPr>
          <a:xfrm>
            <a:off x="36512" y="348919"/>
            <a:ext cx="9144000" cy="921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20608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MX" sz="3900" dirty="0" smtClean="0">
                <a:solidFill>
                  <a:schemeClr val="bg1"/>
                </a:solidFill>
              </a:rPr>
              <a:t/>
            </a:r>
            <a:br>
              <a:rPr lang="es-MX" sz="3900" dirty="0" smtClean="0">
                <a:solidFill>
                  <a:schemeClr val="bg1"/>
                </a:solidFill>
              </a:rPr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Coordinación de Tecnologías para el Aprendizaje</a:t>
            </a:r>
            <a:br>
              <a:rPr lang="es-MX" dirty="0"/>
            </a:br>
            <a:r>
              <a:rPr lang="es-MX" dirty="0"/>
              <a:t>Unidad de Diseño Educativo</a:t>
            </a:r>
            <a:br>
              <a:rPr lang="es-MX" dirty="0"/>
            </a:b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51720" y="4653136"/>
            <a:ext cx="6400800" cy="1752600"/>
          </a:xfrm>
        </p:spPr>
        <p:txBody>
          <a:bodyPr/>
          <a:lstStyle/>
          <a:p>
            <a:r>
              <a:rPr lang="es-MX" dirty="0"/>
              <a:t>Curso: Asesoría en línea</a:t>
            </a:r>
          </a:p>
          <a:p>
            <a:r>
              <a:rPr lang="es-MX" dirty="0"/>
              <a:t>Unidad: 2</a:t>
            </a:r>
          </a:p>
          <a:p>
            <a:r>
              <a:rPr lang="es-MX" dirty="0"/>
              <a:t>Actividad de aprendizaje 2</a:t>
            </a:r>
          </a:p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305811" y="548680"/>
            <a:ext cx="8838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solidFill>
                  <a:schemeClr val="bg1"/>
                </a:solidFill>
              </a:rPr>
              <a:t>Centro Universitario de Ciencias Económico Administrativas</a:t>
            </a:r>
            <a:endParaRPr lang="es-MX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 descr="naranja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082"/>
          <a:stretch/>
        </p:blipFill>
        <p:spPr>
          <a:xfrm>
            <a:off x="0" y="-15483"/>
            <a:ext cx="2963333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7 Imagen" descr="HOJA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328" y="44624"/>
            <a:ext cx="6156176" cy="782440"/>
          </a:xfrm>
          <a:prstGeom prst="rect">
            <a:avLst/>
          </a:prstGeom>
        </p:spPr>
      </p:pic>
      <p:pic>
        <p:nvPicPr>
          <p:cNvPr id="7" name="6 Imagen" descr="Formas-de-asesoria(2).png"/>
          <p:cNvPicPr>
            <a:picLocks noChangeAspect="1"/>
          </p:cNvPicPr>
          <p:nvPr/>
        </p:nvPicPr>
        <p:blipFill>
          <a:blip r:embed="rId4" cstate="print"/>
          <a:srcRect r="9838"/>
          <a:stretch>
            <a:fillRect/>
          </a:stretch>
        </p:blipFill>
        <p:spPr>
          <a:xfrm>
            <a:off x="755576" y="620688"/>
            <a:ext cx="8244408" cy="60989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pPr algn="r"/>
            <a:r>
              <a:rPr lang="es-MX" b="1" dirty="0" smtClean="0"/>
              <a:t>Asesoría </a:t>
            </a:r>
            <a:r>
              <a:rPr lang="es-MX" b="1" dirty="0"/>
              <a:t>sincrónica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51720" y="2204864"/>
            <a:ext cx="6635080" cy="4464496"/>
          </a:xfrm>
        </p:spPr>
        <p:txBody>
          <a:bodyPr>
            <a:noAutofit/>
          </a:bodyPr>
          <a:lstStyle/>
          <a:p>
            <a:pPr algn="just"/>
            <a:r>
              <a:rPr lang="es-MX" sz="2100" dirty="0"/>
              <a:t>Presencial o cara a cara, en donde los individuos que interactúan son percibidos “prácticamente” por todos nuestros sentidos, mediante el contacto personal entre el docente y el estudiante o el grupo de estudiantes, en un lugar preestablecido. </a:t>
            </a:r>
          </a:p>
          <a:p>
            <a:pPr algn="just">
              <a:buNone/>
            </a:pPr>
            <a:endParaRPr lang="es-MX" sz="2100" dirty="0"/>
          </a:p>
          <a:p>
            <a:pPr algn="just"/>
            <a:r>
              <a:rPr lang="es-MX" sz="2100" dirty="0"/>
              <a:t>Estas asesorías se utilizan con el fin de satisfacer las necesidades surgidas para la interacción de los estudiantes con los materiales, para realizar trabajos prácticos o con infraestructuras específicas, como laboratorios o estudios que contengan equipos sofisticados. </a:t>
            </a:r>
          </a:p>
        </p:txBody>
      </p:sp>
      <p:pic>
        <p:nvPicPr>
          <p:cNvPr id="6" name="Imagen 3" descr="naranja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082"/>
          <a:stretch/>
        </p:blipFill>
        <p:spPr>
          <a:xfrm>
            <a:off x="0" y="-15483"/>
            <a:ext cx="2963333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7 Imagen" descr="HOJA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328" y="44624"/>
            <a:ext cx="6156176" cy="7824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51720" y="2780928"/>
            <a:ext cx="6635080" cy="3600400"/>
          </a:xfrm>
        </p:spPr>
        <p:txBody>
          <a:bodyPr>
            <a:normAutofit/>
          </a:bodyPr>
          <a:lstStyle/>
          <a:p>
            <a:r>
              <a:rPr lang="es-MX" sz="2100" dirty="0"/>
              <a:t>A distancia, también de manera individual o grupal a través de algún medio de comunicación como televisión, radio, Internet, </a:t>
            </a:r>
            <a:r>
              <a:rPr lang="es-MX" sz="2100" dirty="0" smtClean="0"/>
              <a:t>teléfono</a:t>
            </a:r>
            <a:r>
              <a:rPr lang="es-MX" sz="2100" dirty="0"/>
              <a:t>, </a:t>
            </a:r>
            <a:r>
              <a:rPr lang="es-MX" sz="2100" dirty="0" err="1"/>
              <a:t>audioconferencia</a:t>
            </a:r>
            <a:r>
              <a:rPr lang="es-MX" sz="2100" dirty="0"/>
              <a:t> y videoconferencia. 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10618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Asesoría sincrónica </a:t>
            </a: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n 3" descr="naranja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082"/>
          <a:stretch/>
        </p:blipFill>
        <p:spPr>
          <a:xfrm>
            <a:off x="0" y="-15483"/>
            <a:ext cx="2963333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6 Imagen" descr="HOJA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328" y="44624"/>
            <a:ext cx="6156176" cy="782440"/>
          </a:xfrm>
          <a:prstGeom prst="rect">
            <a:avLst/>
          </a:prstGeom>
        </p:spPr>
      </p:pic>
      <p:pic>
        <p:nvPicPr>
          <p:cNvPr id="6" name="5 Imagen" descr="telefon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4793" y="4775460"/>
            <a:ext cx="6349207" cy="20825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84168" y="2348880"/>
            <a:ext cx="2736304" cy="4032448"/>
          </a:xfrm>
        </p:spPr>
        <p:txBody>
          <a:bodyPr>
            <a:normAutofit/>
          </a:bodyPr>
          <a:lstStyle/>
          <a:p>
            <a:pPr>
              <a:buNone/>
            </a:pPr>
            <a:endParaRPr lang="es-MX" sz="2100" dirty="0"/>
          </a:p>
          <a:p>
            <a:r>
              <a:rPr lang="es-MX" sz="2100" dirty="0"/>
              <a:t>El tiempo, el espacio y el medio que se empleará, fue acordado previamente entre los participantes para realizar </a:t>
            </a:r>
            <a:r>
              <a:rPr lang="es-MX" sz="2100" dirty="0" smtClean="0"/>
              <a:t>esta </a:t>
            </a:r>
            <a:r>
              <a:rPr lang="es-MX" sz="2100" dirty="0"/>
              <a:t>interacción. 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10618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Asesoría sincrónica </a:t>
            </a: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n 3" descr="naranja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082"/>
          <a:stretch/>
        </p:blipFill>
        <p:spPr>
          <a:xfrm>
            <a:off x="0" y="-15483"/>
            <a:ext cx="2963333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6 Imagen" descr="HOJA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328" y="44624"/>
            <a:ext cx="6156176" cy="782440"/>
          </a:xfrm>
          <a:prstGeom prst="rect">
            <a:avLst/>
          </a:prstGeom>
        </p:spPr>
      </p:pic>
      <p:pic>
        <p:nvPicPr>
          <p:cNvPr id="6" name="5 Imagen" descr="videoconferenc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2276872"/>
            <a:ext cx="3952364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51720" y="2276872"/>
            <a:ext cx="6635080" cy="4065315"/>
          </a:xfrm>
        </p:spPr>
        <p:txBody>
          <a:bodyPr>
            <a:noAutofit/>
          </a:bodyPr>
          <a:lstStyle/>
          <a:p>
            <a:r>
              <a:rPr lang="es-MX" sz="2200" dirty="0"/>
              <a:t>A distancia, la interacción entre el asesor y los </a:t>
            </a:r>
            <a:r>
              <a:rPr lang="es-MX" sz="2200" dirty="0" smtClean="0"/>
              <a:t>alumnos </a:t>
            </a:r>
            <a:r>
              <a:rPr lang="es-MX" sz="2200" dirty="0"/>
              <a:t>se da a través de un medio de comunicación: televisión, radio, fax, Internet (correo electrónico, foros de discusión, listas de distribución), </a:t>
            </a:r>
            <a:r>
              <a:rPr lang="es-MX" sz="2200" dirty="0" err="1"/>
              <a:t>World</a:t>
            </a:r>
            <a:r>
              <a:rPr lang="es-MX" sz="2200" dirty="0"/>
              <a:t> </a:t>
            </a:r>
            <a:r>
              <a:rPr lang="es-MX" sz="2200" dirty="0" err="1" smtClean="0"/>
              <a:t>Wide</a:t>
            </a:r>
            <a:r>
              <a:rPr lang="es-MX" sz="2200" dirty="0" smtClean="0"/>
              <a:t> </a:t>
            </a:r>
            <a:r>
              <a:rPr lang="es-MX" sz="2200" dirty="0"/>
              <a:t>Web (</a:t>
            </a:r>
            <a:r>
              <a:rPr lang="es-MX" sz="2200" dirty="0" err="1"/>
              <a:t>www</a:t>
            </a:r>
            <a:r>
              <a:rPr lang="es-MX" sz="2200" dirty="0"/>
              <a:t>), multimedios interactivos, que permitan realizar actividades individuales o grupales de discusión entre pares. 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pPr algn="r"/>
            <a:r>
              <a:rPr lang="es-MX" b="1" dirty="0" smtClean="0"/>
              <a:t>Asesoría </a:t>
            </a:r>
            <a:r>
              <a:rPr lang="es-MX" b="1" dirty="0" smtClean="0"/>
              <a:t>asincrónica </a:t>
            </a:r>
            <a:endParaRPr lang="es-MX" dirty="0"/>
          </a:p>
        </p:txBody>
      </p:sp>
      <p:pic>
        <p:nvPicPr>
          <p:cNvPr id="7" name="Imagen 3" descr="naranja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082"/>
          <a:stretch/>
        </p:blipFill>
        <p:spPr>
          <a:xfrm>
            <a:off x="0" y="-15483"/>
            <a:ext cx="2963333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8 Imagen" descr="HOJA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328" y="44624"/>
            <a:ext cx="6156176" cy="782440"/>
          </a:xfrm>
          <a:prstGeom prst="rect">
            <a:avLst/>
          </a:prstGeom>
        </p:spPr>
      </p:pic>
      <p:pic>
        <p:nvPicPr>
          <p:cNvPr id="6" name="5 Imagen" descr="redmund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453920"/>
            <a:ext cx="2664296" cy="24040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95736" y="2060848"/>
            <a:ext cx="3034680" cy="4248472"/>
          </a:xfrm>
        </p:spPr>
        <p:txBody>
          <a:bodyPr>
            <a:normAutofit fontScale="92500" lnSpcReduction="10000"/>
          </a:bodyPr>
          <a:lstStyle/>
          <a:p>
            <a:r>
              <a:rPr lang="es-MX" sz="2200" dirty="0" smtClean="0"/>
              <a:t>El asesor manifiesta su presencia en los materiales, las </a:t>
            </a:r>
            <a:r>
              <a:rPr lang="es-MX" sz="2200" b="1" dirty="0" smtClean="0"/>
              <a:t>actividades</a:t>
            </a:r>
            <a:r>
              <a:rPr lang="es-MX" sz="2200" dirty="0" smtClean="0"/>
              <a:t> que sean detonantes de la comprensión y la </a:t>
            </a:r>
            <a:r>
              <a:rPr lang="es-MX" sz="2200" b="1" dirty="0" smtClean="0"/>
              <a:t>construcción de saberes </a:t>
            </a:r>
            <a:r>
              <a:rPr lang="es-MX" sz="2200" dirty="0" smtClean="0"/>
              <a:t>significativos; pero los momentos en que el asesor elabora los materiales y el estudiante interactúa con ellos, se realizan en tiempos diferentes. </a:t>
            </a:r>
          </a:p>
        </p:txBody>
      </p:sp>
      <p:pic>
        <p:nvPicPr>
          <p:cNvPr id="6" name="Imagen 3" descr="naranja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082"/>
          <a:stretch/>
        </p:blipFill>
        <p:spPr>
          <a:xfrm>
            <a:off x="0" y="-15483"/>
            <a:ext cx="2963333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7 Imagen" descr="HOJA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328" y="44624"/>
            <a:ext cx="6156176" cy="782440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pPr algn="r"/>
            <a:r>
              <a:rPr lang="es-MX" b="1" dirty="0" smtClean="0"/>
              <a:t>Asesoría </a:t>
            </a:r>
            <a:r>
              <a:rPr lang="es-MX" b="1" dirty="0" smtClean="0"/>
              <a:t>asin</a:t>
            </a:r>
            <a:r>
              <a:rPr lang="es-MX" b="1" dirty="0" smtClean="0"/>
              <a:t>crónica </a:t>
            </a:r>
            <a:endParaRPr lang="es-MX" dirty="0"/>
          </a:p>
        </p:txBody>
      </p:sp>
      <p:pic>
        <p:nvPicPr>
          <p:cNvPr id="7" name="6 Imagen" descr="icon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5462" y="2492896"/>
            <a:ext cx="3256978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08104" y="2492896"/>
            <a:ext cx="3322712" cy="4104456"/>
          </a:xfrm>
        </p:spPr>
        <p:txBody>
          <a:bodyPr>
            <a:normAutofit/>
          </a:bodyPr>
          <a:lstStyle/>
          <a:p>
            <a:r>
              <a:rPr lang="es-MX" sz="2200" dirty="0" smtClean="0"/>
              <a:t>El asesor debe estar disponible y dispuesto para interactuar con los alumnos a través de los medios y estar consciente de su </a:t>
            </a:r>
            <a:r>
              <a:rPr lang="es-MX" sz="2200" dirty="0" err="1" smtClean="0"/>
              <a:t>prescindibilidad</a:t>
            </a:r>
            <a:r>
              <a:rPr lang="es-MX" sz="2200" dirty="0" smtClean="0"/>
              <a:t>. 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6" name="Imagen 3" descr="naranja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082"/>
          <a:stretch/>
        </p:blipFill>
        <p:spPr>
          <a:xfrm>
            <a:off x="0" y="-15483"/>
            <a:ext cx="2963333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7 Imagen" descr="HOJA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328" y="44624"/>
            <a:ext cx="6156176" cy="782440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pPr algn="r"/>
            <a:r>
              <a:rPr lang="es-MX" b="1" dirty="0" smtClean="0"/>
              <a:t>Asesoría </a:t>
            </a:r>
            <a:r>
              <a:rPr lang="es-MX" b="1" dirty="0" smtClean="0"/>
              <a:t>asincrónica </a:t>
            </a:r>
            <a:endParaRPr lang="es-MX" dirty="0"/>
          </a:p>
        </p:txBody>
      </p:sp>
      <p:pic>
        <p:nvPicPr>
          <p:cNvPr id="7" name="6 Imagen" descr="La-red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2060848"/>
            <a:ext cx="2997553" cy="36450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482</Words>
  <Application>Microsoft Office PowerPoint</Application>
  <PresentationFormat>Presentación en pantalla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Diapositiva 1</vt:lpstr>
      <vt:lpstr>  Coordinación de Tecnologías para el Aprendizaje Unidad de Diseño Educativo </vt:lpstr>
      <vt:lpstr>Diapositiva 3</vt:lpstr>
      <vt:lpstr>Asesoría sincrónica </vt:lpstr>
      <vt:lpstr>Diapositiva 5</vt:lpstr>
      <vt:lpstr>Diapositiva 6</vt:lpstr>
      <vt:lpstr>Asesoría asincrónica </vt:lpstr>
      <vt:lpstr>Asesoría asincrónica </vt:lpstr>
      <vt:lpstr>Asesoría asincrónica </vt:lpstr>
      <vt:lpstr>Asesoría asincrónica </vt:lpstr>
      <vt:lpstr>Asesoría asincrónica </vt:lpstr>
      <vt:lpstr>Diapositiva 12</vt:lpstr>
      <vt:lpstr>Diapositiva 13</vt:lpstr>
    </vt:vector>
  </TitlesOfParts>
  <Company>CUCEA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Universitario de Ciencias Económico Administrativas  Coordinación de Tecnologías para el Aprendizaje Unidad de Diseño Educativo</dc:title>
  <dc:creator>Usuario</dc:creator>
  <cp:lastModifiedBy>Usuario</cp:lastModifiedBy>
  <cp:revision>71</cp:revision>
  <dcterms:created xsi:type="dcterms:W3CDTF">2011-05-10T17:33:08Z</dcterms:created>
  <dcterms:modified xsi:type="dcterms:W3CDTF">2011-10-18T18:59:36Z</dcterms:modified>
</cp:coreProperties>
</file>