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9"/>
  </p:notesMasterIdLst>
  <p:sldIdLst>
    <p:sldId id="294" r:id="rId2"/>
    <p:sldId id="295" r:id="rId3"/>
    <p:sldId id="261" r:id="rId4"/>
    <p:sldId id="265" r:id="rId5"/>
    <p:sldId id="266" r:id="rId6"/>
    <p:sldId id="267" r:id="rId7"/>
    <p:sldId id="268" r:id="rId8"/>
    <p:sldId id="269" r:id="rId9"/>
    <p:sldId id="270" r:id="rId10"/>
    <p:sldId id="271" r:id="rId11"/>
    <p:sldId id="275" r:id="rId12"/>
    <p:sldId id="274" r:id="rId13"/>
    <p:sldId id="272" r:id="rId14"/>
    <p:sldId id="276" r:id="rId15"/>
    <p:sldId id="282" r:id="rId16"/>
    <p:sldId id="277" r:id="rId17"/>
    <p:sldId id="278" r:id="rId18"/>
    <p:sldId id="273" r:id="rId19"/>
    <p:sldId id="264" r:id="rId20"/>
    <p:sldId id="279" r:id="rId21"/>
    <p:sldId id="280" r:id="rId22"/>
    <p:sldId id="281" r:id="rId23"/>
    <p:sldId id="283" r:id="rId24"/>
    <p:sldId id="284" r:id="rId25"/>
    <p:sldId id="285" r:id="rId26"/>
    <p:sldId id="291" r:id="rId27"/>
    <p:sldId id="286" r:id="rId28"/>
    <p:sldId id="287" r:id="rId29"/>
    <p:sldId id="288" r:id="rId30"/>
    <p:sldId id="289" r:id="rId31"/>
    <p:sldId id="292" r:id="rId32"/>
    <p:sldId id="290" r:id="rId33"/>
    <p:sldId id="293" r:id="rId34"/>
    <p:sldId id="258" r:id="rId35"/>
    <p:sldId id="298" r:id="rId36"/>
    <p:sldId id="296" r:id="rId37"/>
    <p:sldId id="297" r:id="rId38"/>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5F8"/>
    <a:srgbClr val="E3AFE3"/>
    <a:srgbClr val="D585D5"/>
    <a:srgbClr val="C256C5"/>
    <a:srgbClr val="0EDB5E"/>
    <a:srgbClr val="8BCDE7"/>
    <a:srgbClr val="FFB555"/>
    <a:srgbClr val="FFDA07"/>
    <a:srgbClr val="11D994"/>
    <a:srgbClr val="EFB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5" autoAdjust="0"/>
    <p:restoredTop sz="94660"/>
  </p:normalViewPr>
  <p:slideViewPr>
    <p:cSldViewPr snapToGrid="0" snapToObjects="1">
      <p:cViewPr>
        <p:scale>
          <a:sx n="94" d="100"/>
          <a:sy n="94" d="100"/>
        </p:scale>
        <p:origin x="-936"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9.xml.rels><?xml version="1.0" encoding="UTF-8" standalone="yes"?>
<Relationships xmlns="http://schemas.openxmlformats.org/package/2006/relationships"><Relationship Id="rId1"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E24E3-71C1-46A7-AF54-22D2B5155673}" type="doc">
      <dgm:prSet loTypeId="urn:microsoft.com/office/officeart/2005/8/layout/matrix3" loCatId="matrix" qsTypeId="urn:microsoft.com/office/officeart/2005/8/quickstyle/3d4" qsCatId="3D" csTypeId="urn:microsoft.com/office/officeart/2005/8/colors/accent1_2" csCatId="accent1" phldr="1"/>
      <dgm:spPr/>
      <dgm:t>
        <a:bodyPr/>
        <a:lstStyle/>
        <a:p>
          <a:endParaRPr lang="es-MX"/>
        </a:p>
      </dgm:t>
    </dgm:pt>
    <dgm:pt modelId="{FCC0AAC5-2375-4BF2-BA0D-D2C5BC2C3187}">
      <dgm:prSet phldrT="[Texto]" custT="1"/>
      <dgm:spPr>
        <a:solidFill>
          <a:srgbClr val="E3AFE3"/>
        </a:solidFill>
      </dgm:spPr>
      <dgm:t>
        <a:bodyPr/>
        <a:lstStyle/>
        <a:p>
          <a:r>
            <a:rPr lang="es-MX" sz="1600" b="1" dirty="0" smtClean="0"/>
            <a:t>Creación de ambiente</a:t>
          </a:r>
          <a:endParaRPr lang="es-MX" sz="1600" b="1" dirty="0"/>
        </a:p>
      </dgm:t>
    </dgm:pt>
    <dgm:pt modelId="{106F8BD0-9A5C-4195-A17A-64AEB2EBEEA7}" type="parTrans" cxnId="{4197EF67-2F3B-4764-9B00-794420CEBB39}">
      <dgm:prSet/>
      <dgm:spPr/>
      <dgm:t>
        <a:bodyPr/>
        <a:lstStyle/>
        <a:p>
          <a:endParaRPr lang="es-MX"/>
        </a:p>
      </dgm:t>
    </dgm:pt>
    <dgm:pt modelId="{1AFE3E5A-7946-431D-BA0B-C75B5F705AA8}" type="sibTrans" cxnId="{4197EF67-2F3B-4764-9B00-794420CEBB39}">
      <dgm:prSet/>
      <dgm:spPr/>
      <dgm:t>
        <a:bodyPr/>
        <a:lstStyle/>
        <a:p>
          <a:endParaRPr lang="es-MX"/>
        </a:p>
      </dgm:t>
    </dgm:pt>
    <dgm:pt modelId="{D309492B-FFA7-46E4-A2BB-1239C2B221DA}">
      <dgm:prSet phldrT="[Texto]" custT="1"/>
      <dgm:spPr>
        <a:solidFill>
          <a:srgbClr val="E3AFE3"/>
        </a:solidFill>
      </dgm:spPr>
      <dgm:t>
        <a:bodyPr/>
        <a:lstStyle/>
        <a:p>
          <a:r>
            <a:rPr lang="es-MX" sz="1600" b="1" dirty="0" smtClean="0"/>
            <a:t>Implementación de estrategias </a:t>
          </a:r>
          <a:endParaRPr lang="es-MX" sz="1600" b="1" dirty="0"/>
        </a:p>
      </dgm:t>
    </dgm:pt>
    <dgm:pt modelId="{1CE125AC-874E-467E-BA08-1C3FA452AB23}" type="parTrans" cxnId="{16FE4FCE-3DC7-408C-8DA7-A5537BD39E90}">
      <dgm:prSet/>
      <dgm:spPr/>
      <dgm:t>
        <a:bodyPr/>
        <a:lstStyle/>
        <a:p>
          <a:endParaRPr lang="es-MX"/>
        </a:p>
      </dgm:t>
    </dgm:pt>
    <dgm:pt modelId="{5E97E901-4D13-4644-9B45-10117059ACB9}" type="sibTrans" cxnId="{16FE4FCE-3DC7-408C-8DA7-A5537BD39E90}">
      <dgm:prSet/>
      <dgm:spPr/>
      <dgm:t>
        <a:bodyPr/>
        <a:lstStyle/>
        <a:p>
          <a:endParaRPr lang="es-MX"/>
        </a:p>
      </dgm:t>
    </dgm:pt>
    <dgm:pt modelId="{D2E726DB-A1E8-4A97-8175-DA935538CFD8}">
      <dgm:prSet phldrT="[Texto]" custT="1"/>
      <dgm:spPr>
        <a:solidFill>
          <a:srgbClr val="E3AFE3"/>
        </a:solidFill>
      </dgm:spPr>
      <dgm:t>
        <a:bodyPr/>
        <a:lstStyle/>
        <a:p>
          <a:r>
            <a:rPr lang="es-MX" sz="1600" b="1" dirty="0" smtClean="0"/>
            <a:t>Ajustar posiciones</a:t>
          </a:r>
          <a:endParaRPr lang="es-MX" sz="1600" b="1" dirty="0"/>
        </a:p>
      </dgm:t>
    </dgm:pt>
    <dgm:pt modelId="{0F5870B5-4353-4517-BB3B-6418543D8C7C}" type="parTrans" cxnId="{90C826C9-7548-4CF4-88A5-F7BE7AB945EF}">
      <dgm:prSet/>
      <dgm:spPr/>
      <dgm:t>
        <a:bodyPr/>
        <a:lstStyle/>
        <a:p>
          <a:endParaRPr lang="es-MX"/>
        </a:p>
      </dgm:t>
    </dgm:pt>
    <dgm:pt modelId="{FFFF5412-C66C-4C3B-80CC-4D436989A350}" type="sibTrans" cxnId="{90C826C9-7548-4CF4-88A5-F7BE7AB945EF}">
      <dgm:prSet/>
      <dgm:spPr/>
      <dgm:t>
        <a:bodyPr/>
        <a:lstStyle/>
        <a:p>
          <a:endParaRPr lang="es-MX"/>
        </a:p>
      </dgm:t>
    </dgm:pt>
    <dgm:pt modelId="{823D4A62-9C88-4405-AC50-43079BCF5942}">
      <dgm:prSet phldrT="[Texto]" custT="1"/>
      <dgm:spPr>
        <a:solidFill>
          <a:srgbClr val="E3AFE3"/>
        </a:solidFill>
      </dgm:spPr>
      <dgm:t>
        <a:bodyPr/>
        <a:lstStyle/>
        <a:p>
          <a:r>
            <a:rPr lang="es-MX" sz="1600" b="1" dirty="0" smtClean="0"/>
            <a:t>Proceso de cierre</a:t>
          </a:r>
          <a:endParaRPr lang="es-MX" sz="1600" b="1" dirty="0"/>
        </a:p>
      </dgm:t>
    </dgm:pt>
    <dgm:pt modelId="{58677F9C-1070-40BF-99AB-9BFA226AA5A5}" type="parTrans" cxnId="{CA1129D1-C0FB-4086-A6C3-F644BCBC4696}">
      <dgm:prSet/>
      <dgm:spPr/>
      <dgm:t>
        <a:bodyPr/>
        <a:lstStyle/>
        <a:p>
          <a:endParaRPr lang="es-MX"/>
        </a:p>
      </dgm:t>
    </dgm:pt>
    <dgm:pt modelId="{1F9AC23E-BE36-4784-9305-17E8805AFB93}" type="sibTrans" cxnId="{CA1129D1-C0FB-4086-A6C3-F644BCBC4696}">
      <dgm:prSet/>
      <dgm:spPr/>
      <dgm:t>
        <a:bodyPr/>
        <a:lstStyle/>
        <a:p>
          <a:endParaRPr lang="es-MX"/>
        </a:p>
      </dgm:t>
    </dgm:pt>
    <dgm:pt modelId="{E477BE7C-1159-4749-BCB4-913E18EC73CB}" type="pres">
      <dgm:prSet presAssocID="{B37E24E3-71C1-46A7-AF54-22D2B5155673}" presName="matrix" presStyleCnt="0">
        <dgm:presLayoutVars>
          <dgm:chMax val="1"/>
          <dgm:dir/>
          <dgm:resizeHandles val="exact"/>
        </dgm:presLayoutVars>
      </dgm:prSet>
      <dgm:spPr/>
      <dgm:t>
        <a:bodyPr/>
        <a:lstStyle/>
        <a:p>
          <a:endParaRPr lang="es-MX"/>
        </a:p>
      </dgm:t>
    </dgm:pt>
    <dgm:pt modelId="{B6EE3AB6-A257-4E28-8A58-9FFB69F90F6A}" type="pres">
      <dgm:prSet presAssocID="{B37E24E3-71C1-46A7-AF54-22D2B5155673}" presName="diamond" presStyleLbl="bgShp" presStyleIdx="0" presStyleCnt="1"/>
      <dgm:spPr/>
    </dgm:pt>
    <dgm:pt modelId="{8745F29A-8D15-4E78-ACFA-1FF2EA79D0E1}" type="pres">
      <dgm:prSet presAssocID="{B37E24E3-71C1-46A7-AF54-22D2B5155673}" presName="quad1" presStyleLbl="node1" presStyleIdx="0" presStyleCnt="4" custScaleX="119710">
        <dgm:presLayoutVars>
          <dgm:chMax val="0"/>
          <dgm:chPref val="0"/>
          <dgm:bulletEnabled val="1"/>
        </dgm:presLayoutVars>
      </dgm:prSet>
      <dgm:spPr>
        <a:prstGeom prst="foldedCorner">
          <a:avLst/>
        </a:prstGeom>
      </dgm:spPr>
      <dgm:t>
        <a:bodyPr/>
        <a:lstStyle/>
        <a:p>
          <a:endParaRPr lang="es-MX"/>
        </a:p>
      </dgm:t>
    </dgm:pt>
    <dgm:pt modelId="{8AE38B35-7C1E-4411-A4F3-C88603762BF6}" type="pres">
      <dgm:prSet presAssocID="{B37E24E3-71C1-46A7-AF54-22D2B5155673}" presName="quad2" presStyleLbl="node1" presStyleIdx="1" presStyleCnt="4" custScaleX="112132" custLinFactNeighborX="11107" custLinFactNeighborY="740">
        <dgm:presLayoutVars>
          <dgm:chMax val="0"/>
          <dgm:chPref val="0"/>
          <dgm:bulletEnabled val="1"/>
        </dgm:presLayoutVars>
      </dgm:prSet>
      <dgm:spPr>
        <a:prstGeom prst="foldedCorner">
          <a:avLst/>
        </a:prstGeom>
      </dgm:spPr>
      <dgm:t>
        <a:bodyPr/>
        <a:lstStyle/>
        <a:p>
          <a:endParaRPr lang="es-MX"/>
        </a:p>
      </dgm:t>
    </dgm:pt>
    <dgm:pt modelId="{027AC627-B10F-47CF-B565-BD793AE8B68D}" type="pres">
      <dgm:prSet presAssocID="{B37E24E3-71C1-46A7-AF54-22D2B5155673}" presName="quad3" presStyleLbl="node1" presStyleIdx="2" presStyleCnt="4">
        <dgm:presLayoutVars>
          <dgm:chMax val="0"/>
          <dgm:chPref val="0"/>
          <dgm:bulletEnabled val="1"/>
        </dgm:presLayoutVars>
      </dgm:prSet>
      <dgm:spPr>
        <a:prstGeom prst="foldedCorner">
          <a:avLst/>
        </a:prstGeom>
      </dgm:spPr>
      <dgm:t>
        <a:bodyPr/>
        <a:lstStyle/>
        <a:p>
          <a:endParaRPr lang="es-MX"/>
        </a:p>
      </dgm:t>
    </dgm:pt>
    <dgm:pt modelId="{44AC9E68-67D2-43B6-9976-12B9254F8B61}" type="pres">
      <dgm:prSet presAssocID="{B37E24E3-71C1-46A7-AF54-22D2B5155673}" presName="quad4" presStyleLbl="node1" presStyleIdx="3" presStyleCnt="4">
        <dgm:presLayoutVars>
          <dgm:chMax val="0"/>
          <dgm:chPref val="0"/>
          <dgm:bulletEnabled val="1"/>
        </dgm:presLayoutVars>
      </dgm:prSet>
      <dgm:spPr>
        <a:prstGeom prst="foldedCorner">
          <a:avLst/>
        </a:prstGeom>
      </dgm:spPr>
      <dgm:t>
        <a:bodyPr/>
        <a:lstStyle/>
        <a:p>
          <a:endParaRPr lang="es-MX"/>
        </a:p>
      </dgm:t>
    </dgm:pt>
  </dgm:ptLst>
  <dgm:cxnLst>
    <dgm:cxn modelId="{46DBCB3A-44E2-43AA-8DB4-6DC231CE8B27}" type="presOf" srcId="{D2E726DB-A1E8-4A97-8175-DA935538CFD8}" destId="{027AC627-B10F-47CF-B565-BD793AE8B68D}" srcOrd="0" destOrd="0" presId="urn:microsoft.com/office/officeart/2005/8/layout/matrix3"/>
    <dgm:cxn modelId="{CA1129D1-C0FB-4086-A6C3-F644BCBC4696}" srcId="{B37E24E3-71C1-46A7-AF54-22D2B5155673}" destId="{823D4A62-9C88-4405-AC50-43079BCF5942}" srcOrd="3" destOrd="0" parTransId="{58677F9C-1070-40BF-99AB-9BFA226AA5A5}" sibTransId="{1F9AC23E-BE36-4784-9305-17E8805AFB93}"/>
    <dgm:cxn modelId="{90C826C9-7548-4CF4-88A5-F7BE7AB945EF}" srcId="{B37E24E3-71C1-46A7-AF54-22D2B5155673}" destId="{D2E726DB-A1E8-4A97-8175-DA935538CFD8}" srcOrd="2" destOrd="0" parTransId="{0F5870B5-4353-4517-BB3B-6418543D8C7C}" sibTransId="{FFFF5412-C66C-4C3B-80CC-4D436989A350}"/>
    <dgm:cxn modelId="{4197EF67-2F3B-4764-9B00-794420CEBB39}" srcId="{B37E24E3-71C1-46A7-AF54-22D2B5155673}" destId="{FCC0AAC5-2375-4BF2-BA0D-D2C5BC2C3187}" srcOrd="0" destOrd="0" parTransId="{106F8BD0-9A5C-4195-A17A-64AEB2EBEEA7}" sibTransId="{1AFE3E5A-7946-431D-BA0B-C75B5F705AA8}"/>
    <dgm:cxn modelId="{5B530F12-8C15-4387-BA0A-55BBF91F0312}" type="presOf" srcId="{B37E24E3-71C1-46A7-AF54-22D2B5155673}" destId="{E477BE7C-1159-4749-BCB4-913E18EC73CB}" srcOrd="0" destOrd="0" presId="urn:microsoft.com/office/officeart/2005/8/layout/matrix3"/>
    <dgm:cxn modelId="{16FE4FCE-3DC7-408C-8DA7-A5537BD39E90}" srcId="{B37E24E3-71C1-46A7-AF54-22D2B5155673}" destId="{D309492B-FFA7-46E4-A2BB-1239C2B221DA}" srcOrd="1" destOrd="0" parTransId="{1CE125AC-874E-467E-BA08-1C3FA452AB23}" sibTransId="{5E97E901-4D13-4644-9B45-10117059ACB9}"/>
    <dgm:cxn modelId="{18A30DE3-C85E-48F0-BF20-517FA7D219E8}" type="presOf" srcId="{823D4A62-9C88-4405-AC50-43079BCF5942}" destId="{44AC9E68-67D2-43B6-9976-12B9254F8B61}" srcOrd="0" destOrd="0" presId="urn:microsoft.com/office/officeart/2005/8/layout/matrix3"/>
    <dgm:cxn modelId="{36D1467E-E70B-4F6F-9F8E-F27647EF5BFC}" type="presOf" srcId="{D309492B-FFA7-46E4-A2BB-1239C2B221DA}" destId="{8AE38B35-7C1E-4411-A4F3-C88603762BF6}" srcOrd="0" destOrd="0" presId="urn:microsoft.com/office/officeart/2005/8/layout/matrix3"/>
    <dgm:cxn modelId="{86C9B7A9-09FC-4A08-8E2C-3954467100BE}" type="presOf" srcId="{FCC0AAC5-2375-4BF2-BA0D-D2C5BC2C3187}" destId="{8745F29A-8D15-4E78-ACFA-1FF2EA79D0E1}" srcOrd="0" destOrd="0" presId="urn:microsoft.com/office/officeart/2005/8/layout/matrix3"/>
    <dgm:cxn modelId="{71A55CB5-9C44-46FE-A0D6-E6EC56061021}" type="presParOf" srcId="{E477BE7C-1159-4749-BCB4-913E18EC73CB}" destId="{B6EE3AB6-A257-4E28-8A58-9FFB69F90F6A}" srcOrd="0" destOrd="0" presId="urn:microsoft.com/office/officeart/2005/8/layout/matrix3"/>
    <dgm:cxn modelId="{9AE5B0EE-DEA1-4946-B038-7024C6DDFF3C}" type="presParOf" srcId="{E477BE7C-1159-4749-BCB4-913E18EC73CB}" destId="{8745F29A-8D15-4E78-ACFA-1FF2EA79D0E1}" srcOrd="1" destOrd="0" presId="urn:microsoft.com/office/officeart/2005/8/layout/matrix3"/>
    <dgm:cxn modelId="{F8E4C900-D6BD-428D-8B7A-DC06BFC4052D}" type="presParOf" srcId="{E477BE7C-1159-4749-BCB4-913E18EC73CB}" destId="{8AE38B35-7C1E-4411-A4F3-C88603762BF6}" srcOrd="2" destOrd="0" presId="urn:microsoft.com/office/officeart/2005/8/layout/matrix3"/>
    <dgm:cxn modelId="{574AC369-38FF-43EB-9019-105941ADE845}" type="presParOf" srcId="{E477BE7C-1159-4749-BCB4-913E18EC73CB}" destId="{027AC627-B10F-47CF-B565-BD793AE8B68D}" srcOrd="3" destOrd="0" presId="urn:microsoft.com/office/officeart/2005/8/layout/matrix3"/>
    <dgm:cxn modelId="{00217D8A-A9DB-430E-A2D8-1C40DC71EEED}" type="presParOf" srcId="{E477BE7C-1159-4749-BCB4-913E18EC73CB}" destId="{44AC9E68-67D2-43B6-9976-12B9254F8B6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C8A80A0-30F1-4E1D-AEDA-3208D5046BC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MX"/>
        </a:p>
      </dgm:t>
    </dgm:pt>
    <dgm:pt modelId="{B8DA9FD2-9CE4-412C-B38B-161CCC579E96}">
      <dgm:prSet phldrT="[Texto]"/>
      <dgm:spPr>
        <a:solidFill>
          <a:srgbClr val="E3AFE3"/>
        </a:solidFill>
      </dgm:spPr>
      <dgm:t>
        <a:bodyPr/>
        <a:lstStyle/>
        <a:p>
          <a:r>
            <a:rPr lang="es-MX" b="1" dirty="0" smtClean="0"/>
            <a:t>c. Ambiente diferente</a:t>
          </a:r>
          <a:endParaRPr lang="es-MX" b="1" dirty="0"/>
        </a:p>
      </dgm:t>
    </dgm:pt>
    <dgm:pt modelId="{251FD82E-900C-47C6-81AE-07EEFE7F7366}" type="parTrans" cxnId="{3054828C-ACC9-4466-8116-39F2E8F9FD11}">
      <dgm:prSet/>
      <dgm:spPr/>
      <dgm:t>
        <a:bodyPr/>
        <a:lstStyle/>
        <a:p>
          <a:endParaRPr lang="es-MX"/>
        </a:p>
      </dgm:t>
    </dgm:pt>
    <dgm:pt modelId="{A8455F8E-57C7-402B-9D07-32517666573F}" type="sibTrans" cxnId="{3054828C-ACC9-4466-8116-39F2E8F9FD11}">
      <dgm:prSet/>
      <dgm:spPr/>
      <dgm:t>
        <a:bodyPr/>
        <a:lstStyle/>
        <a:p>
          <a:endParaRPr lang="es-MX" dirty="0"/>
        </a:p>
      </dgm:t>
    </dgm:pt>
    <dgm:pt modelId="{6B9283BA-29D5-430B-A4C7-443BA1CA5F45}">
      <dgm:prSet phldrT="[Texto]"/>
      <dgm:spPr>
        <a:solidFill>
          <a:srgbClr val="D585D5"/>
        </a:solidFill>
      </dgm:spPr>
      <dgm:t>
        <a:bodyPr/>
        <a:lstStyle/>
        <a:p>
          <a:r>
            <a:rPr lang="es-MX" b="1" dirty="0" smtClean="0"/>
            <a:t>e. Ambiente hostil</a:t>
          </a:r>
          <a:endParaRPr lang="es-MX" b="1" dirty="0"/>
        </a:p>
      </dgm:t>
    </dgm:pt>
    <dgm:pt modelId="{C729410B-A511-46E8-8F78-81335B871B63}" type="parTrans" cxnId="{98C53609-3EAA-4659-8D16-6E8944F238EB}">
      <dgm:prSet/>
      <dgm:spPr/>
      <dgm:t>
        <a:bodyPr/>
        <a:lstStyle/>
        <a:p>
          <a:endParaRPr lang="es-MX"/>
        </a:p>
      </dgm:t>
    </dgm:pt>
    <dgm:pt modelId="{5385F354-9C4F-4859-9D89-F14064745921}" type="sibTrans" cxnId="{98C53609-3EAA-4659-8D16-6E8944F238EB}">
      <dgm:prSet/>
      <dgm:spPr>
        <a:solidFill>
          <a:srgbClr val="C256C5"/>
        </a:solidFill>
      </dgm:spPr>
      <dgm:t>
        <a:bodyPr/>
        <a:lstStyle/>
        <a:p>
          <a:r>
            <a:rPr lang="es-MX" b="1" dirty="0" smtClean="0"/>
            <a:t>d. Ambiente antagónico</a:t>
          </a:r>
          <a:endParaRPr lang="es-MX" b="1" dirty="0"/>
        </a:p>
      </dgm:t>
    </dgm:pt>
    <dgm:pt modelId="{70A788C5-CA64-462B-B3D7-6E21441DB790}">
      <dgm:prSet phldrT="[Texto]"/>
      <dgm:spPr>
        <a:solidFill>
          <a:srgbClr val="D585D5"/>
        </a:solidFill>
      </dgm:spPr>
      <dgm:t>
        <a:bodyPr/>
        <a:lstStyle/>
        <a:p>
          <a:r>
            <a:rPr lang="es-MX" b="1" dirty="0" smtClean="0"/>
            <a:t>b. Ambiente formal</a:t>
          </a:r>
          <a:endParaRPr lang="es-MX" b="1" dirty="0"/>
        </a:p>
      </dgm:t>
    </dgm:pt>
    <dgm:pt modelId="{56A11B80-B678-4179-A574-8874C305511A}" type="sibTrans" cxnId="{CE4CFE41-B8E8-45D9-B055-D7B49381C3EE}">
      <dgm:prSet/>
      <dgm:spPr>
        <a:solidFill>
          <a:srgbClr val="C256C5"/>
        </a:solidFill>
      </dgm:spPr>
      <dgm:t>
        <a:bodyPr/>
        <a:lstStyle/>
        <a:p>
          <a:r>
            <a:rPr lang="es-MX" b="1" dirty="0" smtClean="0"/>
            <a:t>a. Ambiente cordial</a:t>
          </a:r>
          <a:endParaRPr lang="es-MX" b="1" dirty="0"/>
        </a:p>
      </dgm:t>
    </dgm:pt>
    <dgm:pt modelId="{770816D8-2390-4D30-8EE3-89D99664EBF6}" type="parTrans" cxnId="{CE4CFE41-B8E8-45D9-B055-D7B49381C3EE}">
      <dgm:prSet/>
      <dgm:spPr/>
      <dgm:t>
        <a:bodyPr/>
        <a:lstStyle/>
        <a:p>
          <a:endParaRPr lang="es-MX"/>
        </a:p>
      </dgm:t>
    </dgm:pt>
    <dgm:pt modelId="{67689EAA-89AD-4C78-A17F-88209C637830}" type="pres">
      <dgm:prSet presAssocID="{BC8A80A0-30F1-4E1D-AEDA-3208D5046BC6}" presName="Name0" presStyleCnt="0">
        <dgm:presLayoutVars>
          <dgm:chMax/>
          <dgm:chPref/>
          <dgm:dir/>
          <dgm:animLvl val="lvl"/>
        </dgm:presLayoutVars>
      </dgm:prSet>
      <dgm:spPr/>
      <dgm:t>
        <a:bodyPr/>
        <a:lstStyle/>
        <a:p>
          <a:endParaRPr lang="es-MX"/>
        </a:p>
      </dgm:t>
    </dgm:pt>
    <dgm:pt modelId="{E4BB1FC1-C09B-4FBB-A051-69A723B57E33}" type="pres">
      <dgm:prSet presAssocID="{70A788C5-CA64-462B-B3D7-6E21441DB790}" presName="composite" presStyleCnt="0"/>
      <dgm:spPr/>
    </dgm:pt>
    <dgm:pt modelId="{A1B30AC6-1EF5-4DCA-8BC5-7ECAF77FF144}" type="pres">
      <dgm:prSet presAssocID="{70A788C5-CA64-462B-B3D7-6E21441DB790}" presName="Parent1" presStyleLbl="node1" presStyleIdx="0" presStyleCnt="6">
        <dgm:presLayoutVars>
          <dgm:chMax val="1"/>
          <dgm:chPref val="1"/>
          <dgm:bulletEnabled val="1"/>
        </dgm:presLayoutVars>
      </dgm:prSet>
      <dgm:spPr/>
      <dgm:t>
        <a:bodyPr/>
        <a:lstStyle/>
        <a:p>
          <a:endParaRPr lang="es-MX"/>
        </a:p>
      </dgm:t>
    </dgm:pt>
    <dgm:pt modelId="{1BA9470E-6A50-4229-89E1-0FA44069E1D5}" type="pres">
      <dgm:prSet presAssocID="{70A788C5-CA64-462B-B3D7-6E21441DB790}" presName="Childtext1" presStyleLbl="revTx" presStyleIdx="0" presStyleCnt="3">
        <dgm:presLayoutVars>
          <dgm:chMax val="0"/>
          <dgm:chPref val="0"/>
          <dgm:bulletEnabled val="1"/>
        </dgm:presLayoutVars>
      </dgm:prSet>
      <dgm:spPr/>
      <dgm:t>
        <a:bodyPr/>
        <a:lstStyle/>
        <a:p>
          <a:endParaRPr lang="es-MX"/>
        </a:p>
      </dgm:t>
    </dgm:pt>
    <dgm:pt modelId="{FF85FBDE-B989-41AD-A079-B22A299B2E75}" type="pres">
      <dgm:prSet presAssocID="{70A788C5-CA64-462B-B3D7-6E21441DB790}" presName="BalanceSpacing" presStyleCnt="0"/>
      <dgm:spPr/>
    </dgm:pt>
    <dgm:pt modelId="{94387C7D-AA19-498D-8EE7-7F2307017180}" type="pres">
      <dgm:prSet presAssocID="{70A788C5-CA64-462B-B3D7-6E21441DB790}" presName="BalanceSpacing1" presStyleCnt="0"/>
      <dgm:spPr/>
    </dgm:pt>
    <dgm:pt modelId="{E6575022-84EB-48CF-BB35-0983428E763B}" type="pres">
      <dgm:prSet presAssocID="{56A11B80-B678-4179-A574-8874C305511A}" presName="Accent1Text" presStyleLbl="node1" presStyleIdx="1" presStyleCnt="6"/>
      <dgm:spPr/>
      <dgm:t>
        <a:bodyPr/>
        <a:lstStyle/>
        <a:p>
          <a:endParaRPr lang="es-MX"/>
        </a:p>
      </dgm:t>
    </dgm:pt>
    <dgm:pt modelId="{F22144A8-87B3-4EBD-B92D-28A5008B3EC8}" type="pres">
      <dgm:prSet presAssocID="{56A11B80-B678-4179-A574-8874C305511A}" presName="spaceBetweenRectangles" presStyleCnt="0"/>
      <dgm:spPr/>
    </dgm:pt>
    <dgm:pt modelId="{BB29808A-79AB-4202-A0C4-F8D76CF5F75E}" type="pres">
      <dgm:prSet presAssocID="{B8DA9FD2-9CE4-412C-B38B-161CCC579E96}" presName="composite" presStyleCnt="0"/>
      <dgm:spPr/>
    </dgm:pt>
    <dgm:pt modelId="{5236C7A3-F30F-44C3-8FEB-4F736BBEBDA1}" type="pres">
      <dgm:prSet presAssocID="{B8DA9FD2-9CE4-412C-B38B-161CCC579E96}" presName="Parent1" presStyleLbl="node1" presStyleIdx="2" presStyleCnt="6">
        <dgm:presLayoutVars>
          <dgm:chMax val="1"/>
          <dgm:chPref val="1"/>
          <dgm:bulletEnabled val="1"/>
        </dgm:presLayoutVars>
      </dgm:prSet>
      <dgm:spPr/>
      <dgm:t>
        <a:bodyPr/>
        <a:lstStyle/>
        <a:p>
          <a:endParaRPr lang="es-MX"/>
        </a:p>
      </dgm:t>
    </dgm:pt>
    <dgm:pt modelId="{EB69792D-0FD5-4296-AF32-7AA1202F7AE5}" type="pres">
      <dgm:prSet presAssocID="{B8DA9FD2-9CE4-412C-B38B-161CCC579E96}" presName="Childtext1" presStyleLbl="revTx" presStyleIdx="1" presStyleCnt="3">
        <dgm:presLayoutVars>
          <dgm:chMax val="0"/>
          <dgm:chPref val="0"/>
          <dgm:bulletEnabled val="1"/>
        </dgm:presLayoutVars>
      </dgm:prSet>
      <dgm:spPr/>
      <dgm:t>
        <a:bodyPr/>
        <a:lstStyle/>
        <a:p>
          <a:endParaRPr lang="es-MX"/>
        </a:p>
      </dgm:t>
    </dgm:pt>
    <dgm:pt modelId="{347C90DE-6014-4057-B338-F8812ED4314C}" type="pres">
      <dgm:prSet presAssocID="{B8DA9FD2-9CE4-412C-B38B-161CCC579E96}" presName="BalanceSpacing" presStyleCnt="0"/>
      <dgm:spPr/>
    </dgm:pt>
    <dgm:pt modelId="{F340F84E-0A3C-4173-9BD8-A4672D9EB406}" type="pres">
      <dgm:prSet presAssocID="{B8DA9FD2-9CE4-412C-B38B-161CCC579E96}" presName="BalanceSpacing1" presStyleCnt="0"/>
      <dgm:spPr/>
    </dgm:pt>
    <dgm:pt modelId="{F78AD4C4-A104-41E9-BFE8-D4FF5D73016B}" type="pres">
      <dgm:prSet presAssocID="{A8455F8E-57C7-402B-9D07-32517666573F}" presName="Accent1Text" presStyleLbl="node1" presStyleIdx="3" presStyleCnt="6" custFlipVert="1" custFlipHor="1" custScaleX="4033" custScaleY="3035"/>
      <dgm:spPr/>
      <dgm:t>
        <a:bodyPr/>
        <a:lstStyle/>
        <a:p>
          <a:endParaRPr lang="es-MX"/>
        </a:p>
      </dgm:t>
    </dgm:pt>
    <dgm:pt modelId="{48B0655F-E254-442E-8997-9A59DF774766}" type="pres">
      <dgm:prSet presAssocID="{A8455F8E-57C7-402B-9D07-32517666573F}" presName="spaceBetweenRectangles" presStyleCnt="0"/>
      <dgm:spPr/>
    </dgm:pt>
    <dgm:pt modelId="{8FDDAAA8-C570-44FF-A0E4-1B2991547B7B}" type="pres">
      <dgm:prSet presAssocID="{6B9283BA-29D5-430B-A4C7-443BA1CA5F45}" presName="composite" presStyleCnt="0"/>
      <dgm:spPr/>
    </dgm:pt>
    <dgm:pt modelId="{F32E0243-84B9-4BF6-A8BD-39214A2EDB54}" type="pres">
      <dgm:prSet presAssocID="{6B9283BA-29D5-430B-A4C7-443BA1CA5F45}" presName="Parent1" presStyleLbl="node1" presStyleIdx="4" presStyleCnt="6">
        <dgm:presLayoutVars>
          <dgm:chMax val="1"/>
          <dgm:chPref val="1"/>
          <dgm:bulletEnabled val="1"/>
        </dgm:presLayoutVars>
      </dgm:prSet>
      <dgm:spPr/>
      <dgm:t>
        <a:bodyPr/>
        <a:lstStyle/>
        <a:p>
          <a:endParaRPr lang="es-MX"/>
        </a:p>
      </dgm:t>
    </dgm:pt>
    <dgm:pt modelId="{53BDD447-677F-4FF6-A349-3B45767F6785}" type="pres">
      <dgm:prSet presAssocID="{6B9283BA-29D5-430B-A4C7-443BA1CA5F45}" presName="Childtext1" presStyleLbl="revTx" presStyleIdx="2" presStyleCnt="3">
        <dgm:presLayoutVars>
          <dgm:chMax val="0"/>
          <dgm:chPref val="0"/>
          <dgm:bulletEnabled val="1"/>
        </dgm:presLayoutVars>
      </dgm:prSet>
      <dgm:spPr/>
    </dgm:pt>
    <dgm:pt modelId="{2FBB7392-5D6E-4846-8DBD-9B8E3DBA6084}" type="pres">
      <dgm:prSet presAssocID="{6B9283BA-29D5-430B-A4C7-443BA1CA5F45}" presName="BalanceSpacing" presStyleCnt="0"/>
      <dgm:spPr/>
    </dgm:pt>
    <dgm:pt modelId="{2C87AB21-DA66-4247-8623-D44A51B5760D}" type="pres">
      <dgm:prSet presAssocID="{6B9283BA-29D5-430B-A4C7-443BA1CA5F45}" presName="BalanceSpacing1" presStyleCnt="0"/>
      <dgm:spPr/>
    </dgm:pt>
    <dgm:pt modelId="{4BA96370-BF06-4CA4-838B-5BF59D449D4A}" type="pres">
      <dgm:prSet presAssocID="{5385F354-9C4F-4859-9D89-F14064745921}" presName="Accent1Text" presStyleLbl="node1" presStyleIdx="5" presStyleCnt="6"/>
      <dgm:spPr/>
      <dgm:t>
        <a:bodyPr/>
        <a:lstStyle/>
        <a:p>
          <a:endParaRPr lang="es-MX"/>
        </a:p>
      </dgm:t>
    </dgm:pt>
  </dgm:ptLst>
  <dgm:cxnLst>
    <dgm:cxn modelId="{A6B115E7-9FDC-4B64-A107-8FA7731C8213}" type="presOf" srcId="{B8DA9FD2-9CE4-412C-B38B-161CCC579E96}" destId="{5236C7A3-F30F-44C3-8FEB-4F736BBEBDA1}" srcOrd="0" destOrd="0" presId="urn:microsoft.com/office/officeart/2008/layout/AlternatingHexagons"/>
    <dgm:cxn modelId="{8977E1FE-0DBB-4733-B81C-CCC6CC6BE6A1}" type="presOf" srcId="{56A11B80-B678-4179-A574-8874C305511A}" destId="{E6575022-84EB-48CF-BB35-0983428E763B}" srcOrd="0" destOrd="0" presId="urn:microsoft.com/office/officeart/2008/layout/AlternatingHexagons"/>
    <dgm:cxn modelId="{103587AB-3866-4D79-A312-FBA25E46DBC1}" type="presOf" srcId="{6B9283BA-29D5-430B-A4C7-443BA1CA5F45}" destId="{F32E0243-84B9-4BF6-A8BD-39214A2EDB54}" srcOrd="0" destOrd="0" presId="urn:microsoft.com/office/officeart/2008/layout/AlternatingHexagons"/>
    <dgm:cxn modelId="{DFA22894-FA66-497B-8D35-357BA279E106}" type="presOf" srcId="{BC8A80A0-30F1-4E1D-AEDA-3208D5046BC6}" destId="{67689EAA-89AD-4C78-A17F-88209C637830}" srcOrd="0" destOrd="0" presId="urn:microsoft.com/office/officeart/2008/layout/AlternatingHexagons"/>
    <dgm:cxn modelId="{BAC0F173-C577-4598-B8AA-4A8861A45BE7}" type="presOf" srcId="{70A788C5-CA64-462B-B3D7-6E21441DB790}" destId="{A1B30AC6-1EF5-4DCA-8BC5-7ECAF77FF144}" srcOrd="0" destOrd="0" presId="urn:microsoft.com/office/officeart/2008/layout/AlternatingHexagons"/>
    <dgm:cxn modelId="{98C53609-3EAA-4659-8D16-6E8944F238EB}" srcId="{BC8A80A0-30F1-4E1D-AEDA-3208D5046BC6}" destId="{6B9283BA-29D5-430B-A4C7-443BA1CA5F45}" srcOrd="2" destOrd="0" parTransId="{C729410B-A511-46E8-8F78-81335B871B63}" sibTransId="{5385F354-9C4F-4859-9D89-F14064745921}"/>
    <dgm:cxn modelId="{3054828C-ACC9-4466-8116-39F2E8F9FD11}" srcId="{BC8A80A0-30F1-4E1D-AEDA-3208D5046BC6}" destId="{B8DA9FD2-9CE4-412C-B38B-161CCC579E96}" srcOrd="1" destOrd="0" parTransId="{251FD82E-900C-47C6-81AE-07EEFE7F7366}" sibTransId="{A8455F8E-57C7-402B-9D07-32517666573F}"/>
    <dgm:cxn modelId="{CE4CFE41-B8E8-45D9-B055-D7B49381C3EE}" srcId="{BC8A80A0-30F1-4E1D-AEDA-3208D5046BC6}" destId="{70A788C5-CA64-462B-B3D7-6E21441DB790}" srcOrd="0" destOrd="0" parTransId="{770816D8-2390-4D30-8EE3-89D99664EBF6}" sibTransId="{56A11B80-B678-4179-A574-8874C305511A}"/>
    <dgm:cxn modelId="{EFD173EA-F816-4C28-8DD2-01C00047B710}" type="presOf" srcId="{5385F354-9C4F-4859-9D89-F14064745921}" destId="{4BA96370-BF06-4CA4-838B-5BF59D449D4A}" srcOrd="0" destOrd="0" presId="urn:microsoft.com/office/officeart/2008/layout/AlternatingHexagons"/>
    <dgm:cxn modelId="{72FBDF0E-CE02-4F2F-ACFD-11D0596405C9}" type="presOf" srcId="{A8455F8E-57C7-402B-9D07-32517666573F}" destId="{F78AD4C4-A104-41E9-BFE8-D4FF5D73016B}" srcOrd="0" destOrd="0" presId="urn:microsoft.com/office/officeart/2008/layout/AlternatingHexagons"/>
    <dgm:cxn modelId="{F2F2C37F-3444-4620-BEB1-65952301577B}" type="presParOf" srcId="{67689EAA-89AD-4C78-A17F-88209C637830}" destId="{E4BB1FC1-C09B-4FBB-A051-69A723B57E33}" srcOrd="0" destOrd="0" presId="urn:microsoft.com/office/officeart/2008/layout/AlternatingHexagons"/>
    <dgm:cxn modelId="{DC00FA26-1A18-4719-939D-6B1903DD140F}" type="presParOf" srcId="{E4BB1FC1-C09B-4FBB-A051-69A723B57E33}" destId="{A1B30AC6-1EF5-4DCA-8BC5-7ECAF77FF144}" srcOrd="0" destOrd="0" presId="urn:microsoft.com/office/officeart/2008/layout/AlternatingHexagons"/>
    <dgm:cxn modelId="{30B3CAFE-F819-4408-8661-AE6311053D46}" type="presParOf" srcId="{E4BB1FC1-C09B-4FBB-A051-69A723B57E33}" destId="{1BA9470E-6A50-4229-89E1-0FA44069E1D5}" srcOrd="1" destOrd="0" presId="urn:microsoft.com/office/officeart/2008/layout/AlternatingHexagons"/>
    <dgm:cxn modelId="{6D79B6DE-532D-40AB-AB56-31C50FDDF495}" type="presParOf" srcId="{E4BB1FC1-C09B-4FBB-A051-69A723B57E33}" destId="{FF85FBDE-B989-41AD-A079-B22A299B2E75}" srcOrd="2" destOrd="0" presId="urn:microsoft.com/office/officeart/2008/layout/AlternatingHexagons"/>
    <dgm:cxn modelId="{8A250752-1FD2-4C3F-A966-283E41A9F88F}" type="presParOf" srcId="{E4BB1FC1-C09B-4FBB-A051-69A723B57E33}" destId="{94387C7D-AA19-498D-8EE7-7F2307017180}" srcOrd="3" destOrd="0" presId="urn:microsoft.com/office/officeart/2008/layout/AlternatingHexagons"/>
    <dgm:cxn modelId="{0AE8919C-AF52-4356-B8BE-C83CC5999EFA}" type="presParOf" srcId="{E4BB1FC1-C09B-4FBB-A051-69A723B57E33}" destId="{E6575022-84EB-48CF-BB35-0983428E763B}" srcOrd="4" destOrd="0" presId="urn:microsoft.com/office/officeart/2008/layout/AlternatingHexagons"/>
    <dgm:cxn modelId="{BDD77017-6E4B-4475-A777-29253D673881}" type="presParOf" srcId="{67689EAA-89AD-4C78-A17F-88209C637830}" destId="{F22144A8-87B3-4EBD-B92D-28A5008B3EC8}" srcOrd="1" destOrd="0" presId="urn:microsoft.com/office/officeart/2008/layout/AlternatingHexagons"/>
    <dgm:cxn modelId="{CB45FE4A-2F06-4849-9BB1-F3B43E8F45F8}" type="presParOf" srcId="{67689EAA-89AD-4C78-A17F-88209C637830}" destId="{BB29808A-79AB-4202-A0C4-F8D76CF5F75E}" srcOrd="2" destOrd="0" presId="urn:microsoft.com/office/officeart/2008/layout/AlternatingHexagons"/>
    <dgm:cxn modelId="{AE0CF3AB-54F7-42F0-90E8-629689C1714D}" type="presParOf" srcId="{BB29808A-79AB-4202-A0C4-F8D76CF5F75E}" destId="{5236C7A3-F30F-44C3-8FEB-4F736BBEBDA1}" srcOrd="0" destOrd="0" presId="urn:microsoft.com/office/officeart/2008/layout/AlternatingHexagons"/>
    <dgm:cxn modelId="{2D3ACF9C-2838-4CB6-93EE-882FF3B01CDC}" type="presParOf" srcId="{BB29808A-79AB-4202-A0C4-F8D76CF5F75E}" destId="{EB69792D-0FD5-4296-AF32-7AA1202F7AE5}" srcOrd="1" destOrd="0" presId="urn:microsoft.com/office/officeart/2008/layout/AlternatingHexagons"/>
    <dgm:cxn modelId="{E2290870-6D5F-4E9D-98EA-6D22CB61EA09}" type="presParOf" srcId="{BB29808A-79AB-4202-A0C4-F8D76CF5F75E}" destId="{347C90DE-6014-4057-B338-F8812ED4314C}" srcOrd="2" destOrd="0" presId="urn:microsoft.com/office/officeart/2008/layout/AlternatingHexagons"/>
    <dgm:cxn modelId="{5D14E029-F041-40DF-8A86-0C2EF7520F24}" type="presParOf" srcId="{BB29808A-79AB-4202-A0C4-F8D76CF5F75E}" destId="{F340F84E-0A3C-4173-9BD8-A4672D9EB406}" srcOrd="3" destOrd="0" presId="urn:microsoft.com/office/officeart/2008/layout/AlternatingHexagons"/>
    <dgm:cxn modelId="{5815F045-8D17-4CE0-BFAB-2389CDBAC1C5}" type="presParOf" srcId="{BB29808A-79AB-4202-A0C4-F8D76CF5F75E}" destId="{F78AD4C4-A104-41E9-BFE8-D4FF5D73016B}" srcOrd="4" destOrd="0" presId="urn:microsoft.com/office/officeart/2008/layout/AlternatingHexagons"/>
    <dgm:cxn modelId="{1319F9E6-41A7-4A46-B9BA-1B70A3A957A2}" type="presParOf" srcId="{67689EAA-89AD-4C78-A17F-88209C637830}" destId="{48B0655F-E254-442E-8997-9A59DF774766}" srcOrd="3" destOrd="0" presId="urn:microsoft.com/office/officeart/2008/layout/AlternatingHexagons"/>
    <dgm:cxn modelId="{8BC62DF6-06D7-4E93-8A4A-C225BE5ADCFA}" type="presParOf" srcId="{67689EAA-89AD-4C78-A17F-88209C637830}" destId="{8FDDAAA8-C570-44FF-A0E4-1B2991547B7B}" srcOrd="4" destOrd="0" presId="urn:microsoft.com/office/officeart/2008/layout/AlternatingHexagons"/>
    <dgm:cxn modelId="{96B73D4F-CD20-49D6-BBE4-2A1E5422D232}" type="presParOf" srcId="{8FDDAAA8-C570-44FF-A0E4-1B2991547B7B}" destId="{F32E0243-84B9-4BF6-A8BD-39214A2EDB54}" srcOrd="0" destOrd="0" presId="urn:microsoft.com/office/officeart/2008/layout/AlternatingHexagons"/>
    <dgm:cxn modelId="{ABB41775-0D0D-4EDD-9D72-7D12053A24F4}" type="presParOf" srcId="{8FDDAAA8-C570-44FF-A0E4-1B2991547B7B}" destId="{53BDD447-677F-4FF6-A349-3B45767F6785}" srcOrd="1" destOrd="0" presId="urn:microsoft.com/office/officeart/2008/layout/AlternatingHexagons"/>
    <dgm:cxn modelId="{5BDC3775-8D94-4D74-A840-253A3EDCEF3C}" type="presParOf" srcId="{8FDDAAA8-C570-44FF-A0E4-1B2991547B7B}" destId="{2FBB7392-5D6E-4846-8DBD-9B8E3DBA6084}" srcOrd="2" destOrd="0" presId="urn:microsoft.com/office/officeart/2008/layout/AlternatingHexagons"/>
    <dgm:cxn modelId="{B716ADA9-84EF-4538-8825-06EF0103CC77}" type="presParOf" srcId="{8FDDAAA8-C570-44FF-A0E4-1B2991547B7B}" destId="{2C87AB21-DA66-4247-8623-D44A51B5760D}" srcOrd="3" destOrd="0" presId="urn:microsoft.com/office/officeart/2008/layout/AlternatingHexagons"/>
    <dgm:cxn modelId="{985BD830-EE2C-45EA-A6D0-A0DF3412CF68}" type="presParOf" srcId="{8FDDAAA8-C570-44FF-A0E4-1B2991547B7B}" destId="{4BA96370-BF06-4CA4-838B-5BF59D449D4A}"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B80F73-0BA1-456C-A632-A44917308510}"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s-MX"/>
        </a:p>
      </dgm:t>
    </dgm:pt>
    <dgm:pt modelId="{1225558E-B2C9-4308-8502-26F710E786ED}">
      <dgm:prSet phldrT="[Texto]"/>
      <dgm:spPr>
        <a:solidFill>
          <a:schemeClr val="accent1">
            <a:lumMod val="40000"/>
            <a:lumOff val="60000"/>
            <a:alpha val="40000"/>
          </a:schemeClr>
        </a:solidFill>
      </dgm:spPr>
      <dgm:t>
        <a:bodyPr/>
        <a:lstStyle/>
        <a:p>
          <a:r>
            <a:rPr lang="es-ES" b="1" u="sng" dirty="0" smtClean="0"/>
            <a:t>Adecuado cuando: </a:t>
          </a:r>
          <a:br>
            <a:rPr lang="es-ES" b="1" u="sng" dirty="0" smtClean="0"/>
          </a:br>
          <a:endParaRPr lang="es-ES" b="1" dirty="0" smtClean="0"/>
        </a:p>
        <a:p>
          <a:r>
            <a:rPr lang="es-ES" b="1" dirty="0" smtClean="0"/>
            <a:t>Se trata de resolver problemas de buena fe.</a:t>
          </a:r>
        </a:p>
        <a:p>
          <a:r>
            <a:rPr lang="es-ES" b="1" dirty="0" smtClean="0"/>
            <a:t>No se tiene suficiente poder negociador</a:t>
          </a:r>
        </a:p>
        <a:p>
          <a:r>
            <a:rPr lang="es-ES" b="1" dirty="0" smtClean="0"/>
            <a:t>Se negocia con una persona cordial</a:t>
          </a:r>
        </a:p>
        <a:p>
          <a:r>
            <a:rPr lang="es-ES" b="1" dirty="0" smtClean="0"/>
            <a:t>Se quiere conservar una relación a largo plazo</a:t>
          </a:r>
          <a:endParaRPr lang="es-MX" b="1" dirty="0"/>
        </a:p>
      </dgm:t>
    </dgm:pt>
    <dgm:pt modelId="{660EB8B1-B09C-47E6-BF0F-D6D01D43F462}" type="parTrans" cxnId="{6272BA18-F48A-408C-9481-88BD444991F7}">
      <dgm:prSet/>
      <dgm:spPr/>
      <dgm:t>
        <a:bodyPr/>
        <a:lstStyle/>
        <a:p>
          <a:endParaRPr lang="es-MX"/>
        </a:p>
      </dgm:t>
    </dgm:pt>
    <dgm:pt modelId="{B9F61905-87E1-4FA7-A8A8-E8786E5CF301}" type="sibTrans" cxnId="{6272BA18-F48A-408C-9481-88BD444991F7}">
      <dgm:prSet/>
      <dgm:spPr/>
      <dgm:t>
        <a:bodyPr/>
        <a:lstStyle/>
        <a:p>
          <a:endParaRPr lang="es-MX"/>
        </a:p>
      </dgm:t>
    </dgm:pt>
    <dgm:pt modelId="{C74F7863-4F99-49C4-8570-AC96F6353D41}">
      <dgm:prSet phldrT="[Texto]"/>
      <dgm:spPr/>
      <dgm:t>
        <a:bodyPr/>
        <a:lstStyle/>
        <a:p>
          <a:r>
            <a:rPr lang="es-ES" b="1" u="sng" dirty="0" smtClean="0"/>
            <a:t>Riesgos</a:t>
          </a:r>
          <a:r>
            <a:rPr lang="es-ES" b="1" dirty="0" smtClean="0"/>
            <a:t>:</a:t>
          </a:r>
        </a:p>
        <a:p>
          <a:endParaRPr lang="es-ES" b="1" dirty="0" smtClean="0"/>
        </a:p>
        <a:p>
          <a:r>
            <a:rPr lang="es-ES" b="1" dirty="0" smtClean="0"/>
            <a:t>Creación de desconfianza</a:t>
          </a:r>
        </a:p>
        <a:p>
          <a:r>
            <a:rPr lang="es-ES" b="1" dirty="0" smtClean="0"/>
            <a:t>Se puede confundir con debilidad </a:t>
          </a:r>
          <a:endParaRPr lang="es-MX" b="1" dirty="0"/>
        </a:p>
      </dgm:t>
    </dgm:pt>
    <dgm:pt modelId="{373CF1CA-5DE3-4893-9D34-1C9A086FA52E}" type="parTrans" cxnId="{8F4F79D3-49F9-4EE2-8BCE-C703F64A39D9}">
      <dgm:prSet/>
      <dgm:spPr/>
      <dgm:t>
        <a:bodyPr/>
        <a:lstStyle/>
        <a:p>
          <a:endParaRPr lang="es-MX"/>
        </a:p>
      </dgm:t>
    </dgm:pt>
    <dgm:pt modelId="{C05A19A4-12A7-4EB3-BE6E-07BA25B982B4}" type="sibTrans" cxnId="{8F4F79D3-49F9-4EE2-8BCE-C703F64A39D9}">
      <dgm:prSet/>
      <dgm:spPr/>
      <dgm:t>
        <a:bodyPr/>
        <a:lstStyle/>
        <a:p>
          <a:endParaRPr lang="es-MX"/>
        </a:p>
      </dgm:t>
    </dgm:pt>
    <dgm:pt modelId="{BE22AA13-B87A-4F80-8D28-C3BA0F0D2A01}" type="pres">
      <dgm:prSet presAssocID="{4CB80F73-0BA1-456C-A632-A44917308510}" presName="Name0" presStyleCnt="0">
        <dgm:presLayoutVars>
          <dgm:dir/>
          <dgm:resizeHandles val="exact"/>
        </dgm:presLayoutVars>
      </dgm:prSet>
      <dgm:spPr/>
      <dgm:t>
        <a:bodyPr/>
        <a:lstStyle/>
        <a:p>
          <a:endParaRPr lang="es-MX"/>
        </a:p>
      </dgm:t>
    </dgm:pt>
    <dgm:pt modelId="{70226C19-C6E8-4E5A-8162-75981BDBF990}" type="pres">
      <dgm:prSet presAssocID="{1225558E-B2C9-4308-8502-26F710E786ED}" presName="composite" presStyleCnt="0"/>
      <dgm:spPr/>
    </dgm:pt>
    <dgm:pt modelId="{BC8F669B-6A18-4465-8367-9B4A18693C09}" type="pres">
      <dgm:prSet presAssocID="{1225558E-B2C9-4308-8502-26F710E786ED}" presName="rect1" presStyleLbl="bgShp" presStyleIdx="0" presStyleCnt="2"/>
      <dgm:spPr>
        <a:prstGeom prst="foldedCorner">
          <a:avLst/>
        </a:prstGeom>
        <a:solidFill>
          <a:srgbClr val="FBD5F8"/>
        </a:solidFill>
      </dgm:spPr>
    </dgm:pt>
    <dgm:pt modelId="{FFF26503-C528-4E8B-AD70-2B5BF429DFAA}" type="pres">
      <dgm:prSet presAssocID="{1225558E-B2C9-4308-8502-26F710E786ED}" presName="rect2" presStyleLbl="trBgShp" presStyleIdx="0" presStyleCnt="2" custScaleX="89278" custScaleY="382917" custLinFactY="-28798" custLinFactNeighborX="-55" custLinFactNeighborY="-100000">
        <dgm:presLayoutVars>
          <dgm:bulletEnabled val="1"/>
        </dgm:presLayoutVars>
      </dgm:prSet>
      <dgm:spPr/>
      <dgm:t>
        <a:bodyPr/>
        <a:lstStyle/>
        <a:p>
          <a:endParaRPr lang="es-MX"/>
        </a:p>
      </dgm:t>
    </dgm:pt>
    <dgm:pt modelId="{CD714ABE-3ABA-4C3E-AAFF-59F9C3AF6DB9}" type="pres">
      <dgm:prSet presAssocID="{B9F61905-87E1-4FA7-A8A8-E8786E5CF301}" presName="sibTrans" presStyleCnt="0"/>
      <dgm:spPr/>
    </dgm:pt>
    <dgm:pt modelId="{57F080C2-3ED8-43DE-A521-FF08356A251A}" type="pres">
      <dgm:prSet presAssocID="{C74F7863-4F99-49C4-8570-AC96F6353D41}" presName="composite" presStyleCnt="0"/>
      <dgm:spPr/>
    </dgm:pt>
    <dgm:pt modelId="{7C0A09DE-1051-458F-973E-4F94BECB0E2F}" type="pres">
      <dgm:prSet presAssocID="{C74F7863-4F99-49C4-8570-AC96F6353D41}" presName="rect1" presStyleLbl="bgShp" presStyleIdx="1" presStyleCnt="2" custLinFactNeighborX="-2542" custLinFactNeighborY="-4273"/>
      <dgm:spPr>
        <a:prstGeom prst="foldedCorner">
          <a:avLst/>
        </a:prstGeom>
        <a:solidFill>
          <a:srgbClr val="FBD5F8"/>
        </a:solidFill>
      </dgm:spPr>
    </dgm:pt>
    <dgm:pt modelId="{0066E76D-E85B-4191-A91A-109D1F5D96E9}" type="pres">
      <dgm:prSet presAssocID="{C74F7863-4F99-49C4-8570-AC96F6353D41}" presName="rect2" presStyleLbl="trBgShp" presStyleIdx="1" presStyleCnt="2" custScaleY="314226" custLinFactY="-37489" custLinFactNeighborX="55" custLinFactNeighborY="-100000">
        <dgm:presLayoutVars>
          <dgm:bulletEnabled val="1"/>
        </dgm:presLayoutVars>
      </dgm:prSet>
      <dgm:spPr/>
      <dgm:t>
        <a:bodyPr/>
        <a:lstStyle/>
        <a:p>
          <a:endParaRPr lang="es-MX"/>
        </a:p>
      </dgm:t>
    </dgm:pt>
  </dgm:ptLst>
  <dgm:cxnLst>
    <dgm:cxn modelId="{5FD3330F-041D-4510-A1D0-5E239BF9A966}" type="presOf" srcId="{4CB80F73-0BA1-456C-A632-A44917308510}" destId="{BE22AA13-B87A-4F80-8D28-C3BA0F0D2A01}" srcOrd="0" destOrd="0" presId="urn:microsoft.com/office/officeart/2008/layout/BendingPictureSemiTransparentText"/>
    <dgm:cxn modelId="{8F4F79D3-49F9-4EE2-8BCE-C703F64A39D9}" srcId="{4CB80F73-0BA1-456C-A632-A44917308510}" destId="{C74F7863-4F99-49C4-8570-AC96F6353D41}" srcOrd="1" destOrd="0" parTransId="{373CF1CA-5DE3-4893-9D34-1C9A086FA52E}" sibTransId="{C05A19A4-12A7-4EB3-BE6E-07BA25B982B4}"/>
    <dgm:cxn modelId="{DAAC988E-FDD3-4734-B5E9-905B692BA08D}" type="presOf" srcId="{1225558E-B2C9-4308-8502-26F710E786ED}" destId="{FFF26503-C528-4E8B-AD70-2B5BF429DFAA}" srcOrd="0" destOrd="0" presId="urn:microsoft.com/office/officeart/2008/layout/BendingPictureSemiTransparentText"/>
    <dgm:cxn modelId="{5D898BF1-EDCB-493A-9D6C-648642779DAB}" type="presOf" srcId="{C74F7863-4F99-49C4-8570-AC96F6353D41}" destId="{0066E76D-E85B-4191-A91A-109D1F5D96E9}" srcOrd="0" destOrd="0" presId="urn:microsoft.com/office/officeart/2008/layout/BendingPictureSemiTransparentText"/>
    <dgm:cxn modelId="{6272BA18-F48A-408C-9481-88BD444991F7}" srcId="{4CB80F73-0BA1-456C-A632-A44917308510}" destId="{1225558E-B2C9-4308-8502-26F710E786ED}" srcOrd="0" destOrd="0" parTransId="{660EB8B1-B09C-47E6-BF0F-D6D01D43F462}" sibTransId="{B9F61905-87E1-4FA7-A8A8-E8786E5CF301}"/>
    <dgm:cxn modelId="{2D460E72-C4EE-4C43-A9BD-11C86D5F861E}" type="presParOf" srcId="{BE22AA13-B87A-4F80-8D28-C3BA0F0D2A01}" destId="{70226C19-C6E8-4E5A-8162-75981BDBF990}" srcOrd="0" destOrd="0" presId="urn:microsoft.com/office/officeart/2008/layout/BendingPictureSemiTransparentText"/>
    <dgm:cxn modelId="{AF1FD682-C4FC-4D0C-972E-2B98DE1879A4}" type="presParOf" srcId="{70226C19-C6E8-4E5A-8162-75981BDBF990}" destId="{BC8F669B-6A18-4465-8367-9B4A18693C09}" srcOrd="0" destOrd="0" presId="urn:microsoft.com/office/officeart/2008/layout/BendingPictureSemiTransparentText"/>
    <dgm:cxn modelId="{6D51A723-FC9E-4DFE-97D6-AFD480CECD99}" type="presParOf" srcId="{70226C19-C6E8-4E5A-8162-75981BDBF990}" destId="{FFF26503-C528-4E8B-AD70-2B5BF429DFAA}" srcOrd="1" destOrd="0" presId="urn:microsoft.com/office/officeart/2008/layout/BendingPictureSemiTransparentText"/>
    <dgm:cxn modelId="{A6A7C7CC-6E4C-4510-96A9-FCAAA6C875E1}" type="presParOf" srcId="{BE22AA13-B87A-4F80-8D28-C3BA0F0D2A01}" destId="{CD714ABE-3ABA-4C3E-AAFF-59F9C3AF6DB9}" srcOrd="1" destOrd="0" presId="urn:microsoft.com/office/officeart/2008/layout/BendingPictureSemiTransparentText"/>
    <dgm:cxn modelId="{B7F76842-78F9-40DE-A706-63D5E1AF3523}" type="presParOf" srcId="{BE22AA13-B87A-4F80-8D28-C3BA0F0D2A01}" destId="{57F080C2-3ED8-43DE-A521-FF08356A251A}" srcOrd="2" destOrd="0" presId="urn:microsoft.com/office/officeart/2008/layout/BendingPictureSemiTransparentText"/>
    <dgm:cxn modelId="{C50ED313-5FAD-4508-8E4D-69A007952F2A}" type="presParOf" srcId="{57F080C2-3ED8-43DE-A521-FF08356A251A}" destId="{7C0A09DE-1051-458F-973E-4F94BECB0E2F}" srcOrd="0" destOrd="0" presId="urn:microsoft.com/office/officeart/2008/layout/BendingPictureSemiTransparentText"/>
    <dgm:cxn modelId="{0D195341-2C54-41D0-BE9B-44647A263C09}" type="presParOf" srcId="{57F080C2-3ED8-43DE-A521-FF08356A251A}" destId="{0066E76D-E85B-4191-A91A-109D1F5D96E9}"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53CC45-E046-4097-B0C0-2C08A4651C6C}" type="doc">
      <dgm:prSet loTypeId="urn:microsoft.com/office/officeart/2005/8/layout/bList2" loCatId="picture" qsTypeId="urn:microsoft.com/office/officeart/2005/8/quickstyle/simple1" qsCatId="simple" csTypeId="urn:microsoft.com/office/officeart/2005/8/colors/accent1_2" csCatId="accent1" phldr="1"/>
      <dgm:spPr/>
    </dgm:pt>
    <dgm:pt modelId="{1AEBDBC0-2A0D-4111-8E07-D8AE2BCA018C}">
      <dgm:prSet phldrT="[Texto]"/>
      <dgm:spPr>
        <a:gradFill rotWithShape="0">
          <a:gsLst>
            <a:gs pos="0">
              <a:srgbClr val="C256C5"/>
            </a:gs>
            <a:gs pos="39999">
              <a:srgbClr val="D585D5"/>
            </a:gs>
            <a:gs pos="70000">
              <a:srgbClr val="E3AFE3"/>
            </a:gs>
            <a:gs pos="100000">
              <a:srgbClr val="FBD5F8"/>
            </a:gs>
          </a:gsLst>
          <a:lin ang="5400000" scaled="0"/>
        </a:gradFill>
        <a:ln>
          <a:solidFill>
            <a:srgbClr val="FBD5F8"/>
          </a:solidFill>
        </a:ln>
      </dgm:spPr>
      <dgm:t>
        <a:bodyPr/>
        <a:lstStyle/>
        <a:p>
          <a:r>
            <a:rPr lang="es-ES" b="1" i="0" u="sng" dirty="0" smtClean="0"/>
            <a:t>Adecuado cuando:</a:t>
          </a:r>
          <a:br>
            <a:rPr lang="es-ES" b="1" i="0" u="sng" dirty="0" smtClean="0"/>
          </a:br>
          <a:endParaRPr lang="es-ES" b="1" i="0" u="sng" dirty="0" smtClean="0"/>
        </a:p>
        <a:p>
          <a:r>
            <a:rPr lang="es-ES" b="1" i="0" dirty="0" smtClean="0"/>
            <a:t>No se está seguro de qué ambiente debe implementarse.</a:t>
          </a:r>
        </a:p>
        <a:p>
          <a:r>
            <a:rPr lang="es-ES" b="1" i="0" dirty="0" smtClean="0"/>
            <a:t>No conoce a los oponentes</a:t>
          </a:r>
        </a:p>
        <a:p>
          <a:r>
            <a:rPr lang="es-ES" b="1" i="0" dirty="0" smtClean="0"/>
            <a:t>Las negociaciones son entre equipos y se requiere cierta formalidad para pedir y conceder la palabra</a:t>
          </a:r>
        </a:p>
        <a:p>
          <a:r>
            <a:rPr lang="es-ES" b="1" i="0" dirty="0" smtClean="0"/>
            <a:t>Los temas son complejos, para asegurarse que se discutan todos los temas considerados en la agenda</a:t>
          </a:r>
        </a:p>
        <a:p>
          <a:r>
            <a:rPr lang="es-ES" b="1" i="0" dirty="0" smtClean="0"/>
            <a:t>Existe hostilidad entre las partes</a:t>
          </a:r>
          <a:endParaRPr lang="es-MX" b="1" i="0" dirty="0"/>
        </a:p>
      </dgm:t>
    </dgm:pt>
    <dgm:pt modelId="{48AF748D-CF1B-49BC-8DC7-547B7AEFFD46}" type="parTrans" cxnId="{5905A9BD-5459-4AA1-81FF-4E7C1CD9662F}">
      <dgm:prSet/>
      <dgm:spPr/>
      <dgm:t>
        <a:bodyPr/>
        <a:lstStyle/>
        <a:p>
          <a:endParaRPr lang="es-MX"/>
        </a:p>
      </dgm:t>
    </dgm:pt>
    <dgm:pt modelId="{270FBE91-7CBC-4B15-8731-ACC91C671C9D}" type="sibTrans" cxnId="{5905A9BD-5459-4AA1-81FF-4E7C1CD9662F}">
      <dgm:prSet/>
      <dgm:spPr/>
      <dgm:t>
        <a:bodyPr/>
        <a:lstStyle/>
        <a:p>
          <a:endParaRPr lang="es-MX"/>
        </a:p>
      </dgm:t>
    </dgm:pt>
    <dgm:pt modelId="{B3F79C19-6FAE-4A6C-8B56-0A77765C2664}">
      <dgm:prSet phldrT="[Texto]"/>
      <dgm:spPr>
        <a:gradFill rotWithShape="0">
          <a:gsLst>
            <a:gs pos="0">
              <a:srgbClr val="C256C5"/>
            </a:gs>
            <a:gs pos="39999">
              <a:srgbClr val="D585D5"/>
            </a:gs>
            <a:gs pos="70000">
              <a:srgbClr val="E3AFE3"/>
            </a:gs>
            <a:gs pos="100000">
              <a:srgbClr val="FBD5F8"/>
            </a:gs>
          </a:gsLst>
          <a:lin ang="5400000" scaled="0"/>
        </a:gradFill>
        <a:ln>
          <a:solidFill>
            <a:srgbClr val="FBD5F8"/>
          </a:solidFill>
        </a:ln>
      </dgm:spPr>
      <dgm:t>
        <a:bodyPr/>
        <a:lstStyle/>
        <a:p>
          <a:r>
            <a:rPr lang="es-ES" b="1" u="sng" dirty="0" smtClean="0"/>
            <a:t>Riesgos</a:t>
          </a:r>
          <a:r>
            <a:rPr lang="es-ES" b="1" dirty="0" smtClean="0"/>
            <a:t>:</a:t>
          </a:r>
        </a:p>
        <a:p>
          <a:endParaRPr lang="es-ES" b="1" dirty="0" smtClean="0"/>
        </a:p>
        <a:p>
          <a:r>
            <a:rPr lang="es-ES" b="1" dirty="0" smtClean="0"/>
            <a:t>Exploración limitada de alternativas</a:t>
          </a:r>
        </a:p>
        <a:p>
          <a:r>
            <a:rPr lang="es-ES" b="1" dirty="0" smtClean="0"/>
            <a:t>Indisponer tanto a las personas dominantes como a las amistosas</a:t>
          </a:r>
          <a:endParaRPr lang="es-MX" b="1" dirty="0"/>
        </a:p>
      </dgm:t>
    </dgm:pt>
    <dgm:pt modelId="{70DFC780-3BDD-4D72-9085-1665EEB9DA7C}" type="parTrans" cxnId="{DE0C59EB-224D-49AE-BD5F-0CA4EEF45CBE}">
      <dgm:prSet/>
      <dgm:spPr/>
      <dgm:t>
        <a:bodyPr/>
        <a:lstStyle/>
        <a:p>
          <a:endParaRPr lang="es-MX"/>
        </a:p>
      </dgm:t>
    </dgm:pt>
    <dgm:pt modelId="{9A93E79E-2C9F-4A6A-99ED-B3A7EA6C5958}" type="sibTrans" cxnId="{DE0C59EB-224D-49AE-BD5F-0CA4EEF45CBE}">
      <dgm:prSet/>
      <dgm:spPr/>
      <dgm:t>
        <a:bodyPr/>
        <a:lstStyle/>
        <a:p>
          <a:endParaRPr lang="es-MX"/>
        </a:p>
      </dgm:t>
    </dgm:pt>
    <dgm:pt modelId="{0048D5F3-3CFC-434C-8B84-3424936394F6}" type="pres">
      <dgm:prSet presAssocID="{A253CC45-E046-4097-B0C0-2C08A4651C6C}" presName="diagram" presStyleCnt="0">
        <dgm:presLayoutVars>
          <dgm:dir/>
          <dgm:animLvl val="lvl"/>
          <dgm:resizeHandles val="exact"/>
        </dgm:presLayoutVars>
      </dgm:prSet>
      <dgm:spPr/>
    </dgm:pt>
    <dgm:pt modelId="{2B878077-CF2B-4943-8D52-CFC088609228}" type="pres">
      <dgm:prSet presAssocID="{1AEBDBC0-2A0D-4111-8E07-D8AE2BCA018C}" presName="compNode" presStyleCnt="0"/>
      <dgm:spPr/>
    </dgm:pt>
    <dgm:pt modelId="{83236CDD-849E-4765-ACAF-FBB5BE0821D1}" type="pres">
      <dgm:prSet presAssocID="{1AEBDBC0-2A0D-4111-8E07-D8AE2BCA018C}" presName="childRect" presStyleLbl="bgAcc1" presStyleIdx="0" presStyleCnt="2">
        <dgm:presLayoutVars>
          <dgm:bulletEnabled val="1"/>
        </dgm:presLayoutVars>
      </dgm:prSet>
      <dgm:spPr>
        <a:ln>
          <a:solidFill>
            <a:srgbClr val="FBD5F8"/>
          </a:solidFill>
        </a:ln>
      </dgm:spPr>
    </dgm:pt>
    <dgm:pt modelId="{05BBFEA0-261E-4C7B-8D2F-75F3DDF7B5B4}" type="pres">
      <dgm:prSet presAssocID="{1AEBDBC0-2A0D-4111-8E07-D8AE2BCA018C}" presName="parentText" presStyleLbl="node1" presStyleIdx="0" presStyleCnt="0">
        <dgm:presLayoutVars>
          <dgm:chMax val="0"/>
          <dgm:bulletEnabled val="1"/>
        </dgm:presLayoutVars>
      </dgm:prSet>
      <dgm:spPr/>
      <dgm:t>
        <a:bodyPr/>
        <a:lstStyle/>
        <a:p>
          <a:endParaRPr lang="es-MX"/>
        </a:p>
      </dgm:t>
    </dgm:pt>
    <dgm:pt modelId="{B2E2743D-4639-43D3-BE1F-790BE82D569F}" type="pres">
      <dgm:prSet presAssocID="{1AEBDBC0-2A0D-4111-8E07-D8AE2BCA018C}" presName="parentRect" presStyleLbl="alignNode1" presStyleIdx="0" presStyleCnt="2" custScaleY="330414" custLinFactNeighborX="-92" custLinFactNeighborY="-75809"/>
      <dgm:spPr/>
      <dgm:t>
        <a:bodyPr/>
        <a:lstStyle/>
        <a:p>
          <a:endParaRPr lang="es-MX"/>
        </a:p>
      </dgm:t>
    </dgm:pt>
    <dgm:pt modelId="{3B29E8F5-8F27-46F2-9E62-D81F4A41C6FE}" type="pres">
      <dgm:prSet presAssocID="{1AEBDBC0-2A0D-4111-8E07-D8AE2BCA018C}" presName="adorn" presStyleLbl="fgAccFollowNode1" presStyleIdx="0" presStyleCnt="2"/>
      <dgm:spPr>
        <a:solidFill>
          <a:srgbClr val="FBD5F8">
            <a:alpha val="90000"/>
          </a:srgbClr>
        </a:solidFill>
        <a:ln>
          <a:solidFill>
            <a:srgbClr val="FBD5F8">
              <a:alpha val="90000"/>
            </a:srgbClr>
          </a:solidFill>
        </a:ln>
      </dgm:spPr>
    </dgm:pt>
    <dgm:pt modelId="{8A5542EE-B3C4-4357-BA4B-87A33EB3F628}" type="pres">
      <dgm:prSet presAssocID="{270FBE91-7CBC-4B15-8731-ACC91C671C9D}" presName="sibTrans" presStyleLbl="sibTrans2D1" presStyleIdx="0" presStyleCnt="0"/>
      <dgm:spPr/>
      <dgm:t>
        <a:bodyPr/>
        <a:lstStyle/>
        <a:p>
          <a:endParaRPr lang="es-MX"/>
        </a:p>
      </dgm:t>
    </dgm:pt>
    <dgm:pt modelId="{98C709B1-6A3A-4F57-8D69-CF5ECBE0685B}" type="pres">
      <dgm:prSet presAssocID="{B3F79C19-6FAE-4A6C-8B56-0A77765C2664}" presName="compNode" presStyleCnt="0"/>
      <dgm:spPr/>
    </dgm:pt>
    <dgm:pt modelId="{15575F15-1017-433D-9A21-5AEE522E9FC7}" type="pres">
      <dgm:prSet presAssocID="{B3F79C19-6FAE-4A6C-8B56-0A77765C2664}" presName="childRect" presStyleLbl="bgAcc1" presStyleIdx="1" presStyleCnt="2">
        <dgm:presLayoutVars>
          <dgm:bulletEnabled val="1"/>
        </dgm:presLayoutVars>
      </dgm:prSet>
      <dgm:spPr>
        <a:ln>
          <a:solidFill>
            <a:srgbClr val="FBD5F8"/>
          </a:solidFill>
        </a:ln>
      </dgm:spPr>
    </dgm:pt>
    <dgm:pt modelId="{DB555D71-3AF7-4C61-B2FD-8F89CB742804}" type="pres">
      <dgm:prSet presAssocID="{B3F79C19-6FAE-4A6C-8B56-0A77765C2664}" presName="parentText" presStyleLbl="node1" presStyleIdx="0" presStyleCnt="0">
        <dgm:presLayoutVars>
          <dgm:chMax val="0"/>
          <dgm:bulletEnabled val="1"/>
        </dgm:presLayoutVars>
      </dgm:prSet>
      <dgm:spPr/>
      <dgm:t>
        <a:bodyPr/>
        <a:lstStyle/>
        <a:p>
          <a:endParaRPr lang="es-MX"/>
        </a:p>
      </dgm:t>
    </dgm:pt>
    <dgm:pt modelId="{AF6053F3-7745-400B-80DA-07A7EB6A25AD}" type="pres">
      <dgm:prSet presAssocID="{B3F79C19-6FAE-4A6C-8B56-0A77765C2664}" presName="parentRect" presStyleLbl="alignNode1" presStyleIdx="1" presStyleCnt="2" custScaleY="240983" custLinFactNeighborX="754" custLinFactNeighborY="-46996"/>
      <dgm:spPr/>
      <dgm:t>
        <a:bodyPr/>
        <a:lstStyle/>
        <a:p>
          <a:endParaRPr lang="es-MX"/>
        </a:p>
      </dgm:t>
    </dgm:pt>
    <dgm:pt modelId="{C3D35456-986A-403F-A3D8-0B414A6B2FD2}" type="pres">
      <dgm:prSet presAssocID="{B3F79C19-6FAE-4A6C-8B56-0A77765C2664}" presName="adorn" presStyleLbl="fgAccFollowNode1" presStyleIdx="1" presStyleCnt="2"/>
      <dgm:spPr>
        <a:solidFill>
          <a:srgbClr val="FBD5F8">
            <a:alpha val="90000"/>
          </a:srgbClr>
        </a:solidFill>
        <a:ln>
          <a:solidFill>
            <a:srgbClr val="FBD5F8">
              <a:alpha val="90000"/>
            </a:srgbClr>
          </a:solidFill>
        </a:ln>
      </dgm:spPr>
    </dgm:pt>
  </dgm:ptLst>
  <dgm:cxnLst>
    <dgm:cxn modelId="{683E5BA0-5D49-4E86-9698-61AAA66D707C}" type="presOf" srcId="{B3F79C19-6FAE-4A6C-8B56-0A77765C2664}" destId="{DB555D71-3AF7-4C61-B2FD-8F89CB742804}" srcOrd="0" destOrd="0" presId="urn:microsoft.com/office/officeart/2005/8/layout/bList2"/>
    <dgm:cxn modelId="{5905A9BD-5459-4AA1-81FF-4E7C1CD9662F}" srcId="{A253CC45-E046-4097-B0C0-2C08A4651C6C}" destId="{1AEBDBC0-2A0D-4111-8E07-D8AE2BCA018C}" srcOrd="0" destOrd="0" parTransId="{48AF748D-CF1B-49BC-8DC7-547B7AEFFD46}" sibTransId="{270FBE91-7CBC-4B15-8731-ACC91C671C9D}"/>
    <dgm:cxn modelId="{2B8F192B-CBA8-47EC-A4D1-4150F608E532}" type="presOf" srcId="{1AEBDBC0-2A0D-4111-8E07-D8AE2BCA018C}" destId="{05BBFEA0-261E-4C7B-8D2F-75F3DDF7B5B4}" srcOrd="0" destOrd="0" presId="urn:microsoft.com/office/officeart/2005/8/layout/bList2"/>
    <dgm:cxn modelId="{DE0C59EB-224D-49AE-BD5F-0CA4EEF45CBE}" srcId="{A253CC45-E046-4097-B0C0-2C08A4651C6C}" destId="{B3F79C19-6FAE-4A6C-8B56-0A77765C2664}" srcOrd="1" destOrd="0" parTransId="{70DFC780-3BDD-4D72-9085-1665EEB9DA7C}" sibTransId="{9A93E79E-2C9F-4A6A-99ED-B3A7EA6C5958}"/>
    <dgm:cxn modelId="{B6C2C02D-E1DF-429F-B3A1-7DAF7735FD57}" type="presOf" srcId="{1AEBDBC0-2A0D-4111-8E07-D8AE2BCA018C}" destId="{B2E2743D-4639-43D3-BE1F-790BE82D569F}" srcOrd="1" destOrd="0" presId="urn:microsoft.com/office/officeart/2005/8/layout/bList2"/>
    <dgm:cxn modelId="{3BD00C2C-E453-4CC3-9D90-1C23B15142C4}" type="presOf" srcId="{270FBE91-7CBC-4B15-8731-ACC91C671C9D}" destId="{8A5542EE-B3C4-4357-BA4B-87A33EB3F628}" srcOrd="0" destOrd="0" presId="urn:microsoft.com/office/officeart/2005/8/layout/bList2"/>
    <dgm:cxn modelId="{089E3522-B02B-48AE-B1C3-76251671306F}" type="presOf" srcId="{B3F79C19-6FAE-4A6C-8B56-0A77765C2664}" destId="{AF6053F3-7745-400B-80DA-07A7EB6A25AD}" srcOrd="1" destOrd="0" presId="urn:microsoft.com/office/officeart/2005/8/layout/bList2"/>
    <dgm:cxn modelId="{36ED4B9B-D1AF-463F-9390-382B517A367E}" type="presOf" srcId="{A253CC45-E046-4097-B0C0-2C08A4651C6C}" destId="{0048D5F3-3CFC-434C-8B84-3424936394F6}" srcOrd="0" destOrd="0" presId="urn:microsoft.com/office/officeart/2005/8/layout/bList2"/>
    <dgm:cxn modelId="{98D2D420-FC86-4639-97AC-B865EF2A8460}" type="presParOf" srcId="{0048D5F3-3CFC-434C-8B84-3424936394F6}" destId="{2B878077-CF2B-4943-8D52-CFC088609228}" srcOrd="0" destOrd="0" presId="urn:microsoft.com/office/officeart/2005/8/layout/bList2"/>
    <dgm:cxn modelId="{26D21029-B980-4FFF-93D5-3B3CBA882BEA}" type="presParOf" srcId="{2B878077-CF2B-4943-8D52-CFC088609228}" destId="{83236CDD-849E-4765-ACAF-FBB5BE0821D1}" srcOrd="0" destOrd="0" presId="urn:microsoft.com/office/officeart/2005/8/layout/bList2"/>
    <dgm:cxn modelId="{AD0B634D-F94D-4F08-990A-8E0E93D492C3}" type="presParOf" srcId="{2B878077-CF2B-4943-8D52-CFC088609228}" destId="{05BBFEA0-261E-4C7B-8D2F-75F3DDF7B5B4}" srcOrd="1" destOrd="0" presId="urn:microsoft.com/office/officeart/2005/8/layout/bList2"/>
    <dgm:cxn modelId="{92F74964-3FCB-4522-A7E5-D2ED5B8349FD}" type="presParOf" srcId="{2B878077-CF2B-4943-8D52-CFC088609228}" destId="{B2E2743D-4639-43D3-BE1F-790BE82D569F}" srcOrd="2" destOrd="0" presId="urn:microsoft.com/office/officeart/2005/8/layout/bList2"/>
    <dgm:cxn modelId="{E9669B9C-7AAA-4EC9-9B2A-09ECEA44F3EE}" type="presParOf" srcId="{2B878077-CF2B-4943-8D52-CFC088609228}" destId="{3B29E8F5-8F27-46F2-9E62-D81F4A41C6FE}" srcOrd="3" destOrd="0" presId="urn:microsoft.com/office/officeart/2005/8/layout/bList2"/>
    <dgm:cxn modelId="{02682086-BBC2-4704-ACFF-D3D8B92DD71E}" type="presParOf" srcId="{0048D5F3-3CFC-434C-8B84-3424936394F6}" destId="{8A5542EE-B3C4-4357-BA4B-87A33EB3F628}" srcOrd="1" destOrd="0" presId="urn:microsoft.com/office/officeart/2005/8/layout/bList2"/>
    <dgm:cxn modelId="{C35B5106-F6F8-44FF-9872-DD082C86A340}" type="presParOf" srcId="{0048D5F3-3CFC-434C-8B84-3424936394F6}" destId="{98C709B1-6A3A-4F57-8D69-CF5ECBE0685B}" srcOrd="2" destOrd="0" presId="urn:microsoft.com/office/officeart/2005/8/layout/bList2"/>
    <dgm:cxn modelId="{8959CA21-927F-4D5E-8ADD-B7714E3DD77B}" type="presParOf" srcId="{98C709B1-6A3A-4F57-8D69-CF5ECBE0685B}" destId="{15575F15-1017-433D-9A21-5AEE522E9FC7}" srcOrd="0" destOrd="0" presId="urn:microsoft.com/office/officeart/2005/8/layout/bList2"/>
    <dgm:cxn modelId="{0EEC0C5A-1272-42C9-A0EB-8333356AF7B2}" type="presParOf" srcId="{98C709B1-6A3A-4F57-8D69-CF5ECBE0685B}" destId="{DB555D71-3AF7-4C61-B2FD-8F89CB742804}" srcOrd="1" destOrd="0" presId="urn:microsoft.com/office/officeart/2005/8/layout/bList2"/>
    <dgm:cxn modelId="{253AE622-B3BD-4DCC-A2F2-55B1019344BF}" type="presParOf" srcId="{98C709B1-6A3A-4F57-8D69-CF5ECBE0685B}" destId="{AF6053F3-7745-400B-80DA-07A7EB6A25AD}" srcOrd="2" destOrd="0" presId="urn:microsoft.com/office/officeart/2005/8/layout/bList2"/>
    <dgm:cxn modelId="{BF569407-F109-4295-AE1A-B92273D3B687}" type="presParOf" srcId="{98C709B1-6A3A-4F57-8D69-CF5ECBE0685B}" destId="{C3D35456-986A-403F-A3D8-0B414A6B2FD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F4A942-9879-44F7-B4D7-8AD96D2C0A47}"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s-MX"/>
        </a:p>
      </dgm:t>
    </dgm:pt>
    <dgm:pt modelId="{29B0D0B5-24AF-4DB7-9EFE-367952242A8D}">
      <dgm:prSet phldrT="[Texto]"/>
      <dgm:spPr>
        <a:solidFill>
          <a:srgbClr val="E3AFE3">
            <a:alpha val="40000"/>
          </a:srgbClr>
        </a:solidFill>
      </dgm:spPr>
      <dgm:t>
        <a:bodyPr/>
        <a:lstStyle/>
        <a:p>
          <a:r>
            <a:rPr lang="es-ES" b="1" u="sng" dirty="0" smtClean="0"/>
            <a:t>Adecuando cuando: </a:t>
          </a:r>
        </a:p>
        <a:p>
          <a:endParaRPr lang="es-ES" b="1" dirty="0" smtClean="0"/>
        </a:p>
        <a:p>
          <a:r>
            <a:rPr lang="es-ES" b="1" dirty="0" smtClean="0"/>
            <a:t>Sea realmente indiferente llegar o no a un acuerdo</a:t>
          </a:r>
        </a:p>
        <a:p>
          <a:r>
            <a:rPr lang="es-ES" b="1" dirty="0" smtClean="0"/>
            <a:t>La otra parte esté realmente necesitada del acuerdo</a:t>
          </a:r>
        </a:p>
        <a:p>
          <a:r>
            <a:rPr lang="es-ES" b="1" dirty="0" smtClean="0"/>
            <a:t>Se quiera usar el “</a:t>
          </a:r>
          <a:r>
            <a:rPr lang="es-ES" b="1" dirty="0" err="1" smtClean="0"/>
            <a:t>bluff</a:t>
          </a:r>
          <a:r>
            <a:rPr lang="es-ES" b="1" dirty="0" smtClean="0"/>
            <a:t>” por no tener suficiente poder de negociación</a:t>
          </a:r>
          <a:endParaRPr lang="es-MX" b="1" dirty="0"/>
        </a:p>
      </dgm:t>
    </dgm:pt>
    <dgm:pt modelId="{18C28E78-0061-42B1-A8A6-3C240A06891F}" type="parTrans" cxnId="{C6FFA862-6619-4D2B-8067-5622610A904F}">
      <dgm:prSet/>
      <dgm:spPr/>
      <dgm:t>
        <a:bodyPr/>
        <a:lstStyle/>
        <a:p>
          <a:endParaRPr lang="es-MX"/>
        </a:p>
      </dgm:t>
    </dgm:pt>
    <dgm:pt modelId="{41E27A5F-9D1E-4438-AF8A-97CB1B91E4FA}" type="sibTrans" cxnId="{C6FFA862-6619-4D2B-8067-5622610A904F}">
      <dgm:prSet/>
      <dgm:spPr/>
      <dgm:t>
        <a:bodyPr/>
        <a:lstStyle/>
        <a:p>
          <a:endParaRPr lang="es-MX"/>
        </a:p>
      </dgm:t>
    </dgm:pt>
    <dgm:pt modelId="{6222CB0F-2358-490A-AB8F-0548D3AAAB16}">
      <dgm:prSet phldrT="[Texto]"/>
      <dgm:spPr>
        <a:solidFill>
          <a:srgbClr val="E3AFE3">
            <a:alpha val="40000"/>
          </a:srgbClr>
        </a:solidFill>
      </dgm:spPr>
      <dgm:t>
        <a:bodyPr/>
        <a:lstStyle/>
        <a:p>
          <a:r>
            <a:rPr lang="es-ES" b="1" u="sng" dirty="0" smtClean="0"/>
            <a:t>Riesgos</a:t>
          </a:r>
          <a:r>
            <a:rPr lang="es-ES" b="1" dirty="0" smtClean="0"/>
            <a:t>:</a:t>
          </a:r>
        </a:p>
        <a:p>
          <a:endParaRPr lang="es-ES" b="1" dirty="0" smtClean="0"/>
        </a:p>
        <a:p>
          <a:r>
            <a:rPr lang="es-ES" b="1" dirty="0" smtClean="0"/>
            <a:t>Sobreestimar la necesidad de la contraparte</a:t>
          </a:r>
        </a:p>
        <a:p>
          <a:r>
            <a:rPr lang="es-ES" b="1" dirty="0" smtClean="0"/>
            <a:t>Indisponer a una persona dominante o dependiente</a:t>
          </a:r>
        </a:p>
        <a:p>
          <a:r>
            <a:rPr lang="es-ES" b="1" dirty="0" smtClean="0"/>
            <a:t>Perder oportunidades para la solución conjunta de problemas</a:t>
          </a:r>
          <a:endParaRPr lang="es-MX" b="1" dirty="0"/>
        </a:p>
      </dgm:t>
    </dgm:pt>
    <dgm:pt modelId="{DF33793E-004A-4623-9FE5-00B312BF5114}" type="parTrans" cxnId="{1203D990-3366-4859-B325-63F25E6E3573}">
      <dgm:prSet/>
      <dgm:spPr/>
      <dgm:t>
        <a:bodyPr/>
        <a:lstStyle/>
        <a:p>
          <a:endParaRPr lang="es-MX"/>
        </a:p>
      </dgm:t>
    </dgm:pt>
    <dgm:pt modelId="{E7B31FB6-A82C-4C82-B2A6-59FDCF473041}" type="sibTrans" cxnId="{1203D990-3366-4859-B325-63F25E6E3573}">
      <dgm:prSet/>
      <dgm:spPr/>
      <dgm:t>
        <a:bodyPr/>
        <a:lstStyle/>
        <a:p>
          <a:endParaRPr lang="es-MX"/>
        </a:p>
      </dgm:t>
    </dgm:pt>
    <dgm:pt modelId="{BB397F14-7733-40C4-BD09-D7E83ED77BCE}" type="pres">
      <dgm:prSet presAssocID="{0BF4A942-9879-44F7-B4D7-8AD96D2C0A47}" presName="Name0" presStyleCnt="0">
        <dgm:presLayoutVars>
          <dgm:dir/>
          <dgm:resizeHandles val="exact"/>
        </dgm:presLayoutVars>
      </dgm:prSet>
      <dgm:spPr/>
      <dgm:t>
        <a:bodyPr/>
        <a:lstStyle/>
        <a:p>
          <a:endParaRPr lang="es-MX"/>
        </a:p>
      </dgm:t>
    </dgm:pt>
    <dgm:pt modelId="{62D31B7E-BAD4-4619-863A-A4B97B702A85}" type="pres">
      <dgm:prSet presAssocID="{29B0D0B5-24AF-4DB7-9EFE-367952242A8D}" presName="composite" presStyleCnt="0"/>
      <dgm:spPr/>
    </dgm:pt>
    <dgm:pt modelId="{A3519BC3-3C74-4D02-8680-56A43B3EC72F}" type="pres">
      <dgm:prSet presAssocID="{29B0D0B5-24AF-4DB7-9EFE-367952242A8D}" presName="rect1" presStyleLbl="bgShp" presStyleIdx="0" presStyleCnt="2" custScaleX="100000" custScaleY="154131"/>
      <dgm:spPr>
        <a:prstGeom prst="foldedCorner">
          <a:avLst/>
        </a:prstGeom>
        <a:solidFill>
          <a:srgbClr val="FBD5F8"/>
        </a:solidFill>
      </dgm:spPr>
    </dgm:pt>
    <dgm:pt modelId="{9E982629-7FCD-4AEA-B868-DB9572674B04}" type="pres">
      <dgm:prSet presAssocID="{29B0D0B5-24AF-4DB7-9EFE-367952242A8D}" presName="rect2" presStyleLbl="trBgShp" presStyleIdx="0" presStyleCnt="2" custScaleY="435356" custLinFactY="-24306" custLinFactNeighborX="-55" custLinFactNeighborY="-100000">
        <dgm:presLayoutVars>
          <dgm:bulletEnabled val="1"/>
        </dgm:presLayoutVars>
      </dgm:prSet>
      <dgm:spPr>
        <a:prstGeom prst="foldedCorner">
          <a:avLst/>
        </a:prstGeom>
      </dgm:spPr>
      <dgm:t>
        <a:bodyPr/>
        <a:lstStyle/>
        <a:p>
          <a:endParaRPr lang="es-MX"/>
        </a:p>
      </dgm:t>
    </dgm:pt>
    <dgm:pt modelId="{30DA6E12-6263-43BA-A9D4-9424FC07BBED}" type="pres">
      <dgm:prSet presAssocID="{41E27A5F-9D1E-4438-AF8A-97CB1B91E4FA}" presName="sibTrans" presStyleCnt="0"/>
      <dgm:spPr/>
    </dgm:pt>
    <dgm:pt modelId="{C382C93C-AEBC-4BF5-AFB3-33DC873EC3BA}" type="pres">
      <dgm:prSet presAssocID="{6222CB0F-2358-490A-AB8F-0548D3AAAB16}" presName="composite" presStyleCnt="0"/>
      <dgm:spPr/>
    </dgm:pt>
    <dgm:pt modelId="{3454C493-9C3D-4A12-968E-2114A406779A}" type="pres">
      <dgm:prSet presAssocID="{6222CB0F-2358-490A-AB8F-0548D3AAAB16}" presName="rect1" presStyleLbl="bgShp" presStyleIdx="1" presStyleCnt="2" custScaleY="157384"/>
      <dgm:spPr>
        <a:prstGeom prst="foldedCorner">
          <a:avLst/>
        </a:prstGeom>
        <a:solidFill>
          <a:srgbClr val="FBD5F8"/>
        </a:solidFill>
      </dgm:spPr>
    </dgm:pt>
    <dgm:pt modelId="{E5E919B5-29CD-4BB8-8D68-A91547E8DCEE}" type="pres">
      <dgm:prSet presAssocID="{6222CB0F-2358-490A-AB8F-0548D3AAAB16}" presName="rect2" presStyleLbl="trBgShp" presStyleIdx="1" presStyleCnt="2" custScaleY="411501" custLinFactY="-96020" custLinFactNeighborX="55" custLinFactNeighborY="-100000">
        <dgm:presLayoutVars>
          <dgm:bulletEnabled val="1"/>
        </dgm:presLayoutVars>
      </dgm:prSet>
      <dgm:spPr>
        <a:prstGeom prst="foldedCorner">
          <a:avLst/>
        </a:prstGeom>
      </dgm:spPr>
      <dgm:t>
        <a:bodyPr/>
        <a:lstStyle/>
        <a:p>
          <a:endParaRPr lang="es-MX"/>
        </a:p>
      </dgm:t>
    </dgm:pt>
  </dgm:ptLst>
  <dgm:cxnLst>
    <dgm:cxn modelId="{1203D990-3366-4859-B325-63F25E6E3573}" srcId="{0BF4A942-9879-44F7-B4D7-8AD96D2C0A47}" destId="{6222CB0F-2358-490A-AB8F-0548D3AAAB16}" srcOrd="1" destOrd="0" parTransId="{DF33793E-004A-4623-9FE5-00B312BF5114}" sibTransId="{E7B31FB6-A82C-4C82-B2A6-59FDCF473041}"/>
    <dgm:cxn modelId="{819113C0-675B-468F-A313-07484187FB04}" type="presOf" srcId="{0BF4A942-9879-44F7-B4D7-8AD96D2C0A47}" destId="{BB397F14-7733-40C4-BD09-D7E83ED77BCE}" srcOrd="0" destOrd="0" presId="urn:microsoft.com/office/officeart/2008/layout/BendingPictureSemiTransparentText"/>
    <dgm:cxn modelId="{C6FFA862-6619-4D2B-8067-5622610A904F}" srcId="{0BF4A942-9879-44F7-B4D7-8AD96D2C0A47}" destId="{29B0D0B5-24AF-4DB7-9EFE-367952242A8D}" srcOrd="0" destOrd="0" parTransId="{18C28E78-0061-42B1-A8A6-3C240A06891F}" sibTransId="{41E27A5F-9D1E-4438-AF8A-97CB1B91E4FA}"/>
    <dgm:cxn modelId="{EE5BFCCE-A783-49F6-9A2F-68769A837A75}" type="presOf" srcId="{6222CB0F-2358-490A-AB8F-0548D3AAAB16}" destId="{E5E919B5-29CD-4BB8-8D68-A91547E8DCEE}" srcOrd="0" destOrd="0" presId="urn:microsoft.com/office/officeart/2008/layout/BendingPictureSemiTransparentText"/>
    <dgm:cxn modelId="{6764BA23-79BF-4E84-AFFD-8FE3F5D418AD}" type="presOf" srcId="{29B0D0B5-24AF-4DB7-9EFE-367952242A8D}" destId="{9E982629-7FCD-4AEA-B868-DB9572674B04}" srcOrd="0" destOrd="0" presId="urn:microsoft.com/office/officeart/2008/layout/BendingPictureSemiTransparentText"/>
    <dgm:cxn modelId="{0B021833-69E5-4CE2-92F2-02B0596B7EFB}" type="presParOf" srcId="{BB397F14-7733-40C4-BD09-D7E83ED77BCE}" destId="{62D31B7E-BAD4-4619-863A-A4B97B702A85}" srcOrd="0" destOrd="0" presId="urn:microsoft.com/office/officeart/2008/layout/BendingPictureSemiTransparentText"/>
    <dgm:cxn modelId="{F51A877B-1774-4619-BB30-A0F9AF100BC7}" type="presParOf" srcId="{62D31B7E-BAD4-4619-863A-A4B97B702A85}" destId="{A3519BC3-3C74-4D02-8680-56A43B3EC72F}" srcOrd="0" destOrd="0" presId="urn:microsoft.com/office/officeart/2008/layout/BendingPictureSemiTransparentText"/>
    <dgm:cxn modelId="{08C34BFA-5309-483F-AEE0-953BFA5FE2A0}" type="presParOf" srcId="{62D31B7E-BAD4-4619-863A-A4B97B702A85}" destId="{9E982629-7FCD-4AEA-B868-DB9572674B04}" srcOrd="1" destOrd="0" presId="urn:microsoft.com/office/officeart/2008/layout/BendingPictureSemiTransparentText"/>
    <dgm:cxn modelId="{9205E1EA-3F2E-4AEF-ABAD-A81AD72D7B21}" type="presParOf" srcId="{BB397F14-7733-40C4-BD09-D7E83ED77BCE}" destId="{30DA6E12-6263-43BA-A9D4-9424FC07BBED}" srcOrd="1" destOrd="0" presId="urn:microsoft.com/office/officeart/2008/layout/BendingPictureSemiTransparentText"/>
    <dgm:cxn modelId="{C645A5C7-CAC2-4978-A4B0-537B00EB21A7}" type="presParOf" srcId="{BB397F14-7733-40C4-BD09-D7E83ED77BCE}" destId="{C382C93C-AEBC-4BF5-AFB3-33DC873EC3BA}" srcOrd="2" destOrd="0" presId="urn:microsoft.com/office/officeart/2008/layout/BendingPictureSemiTransparentText"/>
    <dgm:cxn modelId="{C461B2C8-5361-44AB-B48E-A7D8F1B783AD}" type="presParOf" srcId="{C382C93C-AEBC-4BF5-AFB3-33DC873EC3BA}" destId="{3454C493-9C3D-4A12-968E-2114A406779A}" srcOrd="0" destOrd="0" presId="urn:microsoft.com/office/officeart/2008/layout/BendingPictureSemiTransparentText"/>
    <dgm:cxn modelId="{468DDC30-65E6-4F3C-A773-0732AB0EB98E}" type="presParOf" srcId="{C382C93C-AEBC-4BF5-AFB3-33DC873EC3BA}" destId="{E5E919B5-29CD-4BB8-8D68-A91547E8DCEE}"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A9FA9F-FFC0-4405-9E51-DEC171BA25B4}"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s-MX"/>
        </a:p>
      </dgm:t>
    </dgm:pt>
    <dgm:pt modelId="{E6A17758-FDF3-430F-B523-6664E36AD91D}">
      <dgm:prSet phldrT="[Texto]"/>
      <dgm:spPr/>
      <dgm:t>
        <a:bodyPr/>
        <a:lstStyle/>
        <a:p>
          <a:r>
            <a:rPr lang="es-ES" u="sng" dirty="0" smtClean="0"/>
            <a:t>Adecuando cuando: </a:t>
          </a:r>
        </a:p>
        <a:p>
          <a:endParaRPr lang="es-ES" dirty="0" smtClean="0"/>
        </a:p>
        <a:p>
          <a:r>
            <a:rPr lang="es-ES" dirty="0" smtClean="0"/>
            <a:t>Sea parte del juego</a:t>
          </a:r>
        </a:p>
        <a:p>
          <a:r>
            <a:rPr lang="es-ES" dirty="0" smtClean="0"/>
            <a:t>Se comercia con una persona dominante, que sólo respetan a las personas que no se dejan dominar</a:t>
          </a:r>
        </a:p>
        <a:p>
          <a:r>
            <a:rPr lang="es-ES" dirty="0" smtClean="0"/>
            <a:t>El balance de poder esté de nuestro lado</a:t>
          </a:r>
          <a:endParaRPr lang="es-MX" dirty="0"/>
        </a:p>
      </dgm:t>
    </dgm:pt>
    <dgm:pt modelId="{950610DE-2711-4D53-939A-9480F556D7A0}" type="parTrans" cxnId="{C17A5542-D7A9-4049-A680-16A770B03E44}">
      <dgm:prSet/>
      <dgm:spPr/>
      <dgm:t>
        <a:bodyPr/>
        <a:lstStyle/>
        <a:p>
          <a:endParaRPr lang="es-MX"/>
        </a:p>
      </dgm:t>
    </dgm:pt>
    <dgm:pt modelId="{41DC6875-E26C-4BA3-901D-9C16EBDE2C39}" type="sibTrans" cxnId="{C17A5542-D7A9-4049-A680-16A770B03E44}">
      <dgm:prSet/>
      <dgm:spPr/>
      <dgm:t>
        <a:bodyPr/>
        <a:lstStyle/>
        <a:p>
          <a:endParaRPr lang="es-MX"/>
        </a:p>
      </dgm:t>
    </dgm:pt>
    <dgm:pt modelId="{77878794-D1EB-4A83-AF45-B7115323715A}">
      <dgm:prSet phldrT="[Texto]"/>
      <dgm:spPr/>
      <dgm:t>
        <a:bodyPr/>
        <a:lstStyle/>
        <a:p>
          <a:r>
            <a:rPr lang="es-ES" u="sng" dirty="0" smtClean="0"/>
            <a:t>RIESGOS</a:t>
          </a:r>
          <a:r>
            <a:rPr lang="es-ES" dirty="0" smtClean="0"/>
            <a:t>:</a:t>
          </a:r>
        </a:p>
        <a:p>
          <a:endParaRPr lang="es-ES" dirty="0" smtClean="0"/>
        </a:p>
        <a:p>
          <a:r>
            <a:rPr lang="es-ES" dirty="0" smtClean="0"/>
            <a:t>Se crea resistencia al compromiso</a:t>
          </a:r>
        </a:p>
        <a:p>
          <a:r>
            <a:rPr lang="es-ES" dirty="0" smtClean="0"/>
            <a:t>Se pueden crear problemas durante la ejecución del acuerdo</a:t>
          </a:r>
        </a:p>
        <a:p>
          <a:r>
            <a:rPr lang="es-ES" dirty="0" smtClean="0"/>
            <a:t>Se reduce la posibilidad de futuros acuerdos</a:t>
          </a:r>
          <a:endParaRPr lang="es-MX" dirty="0"/>
        </a:p>
      </dgm:t>
    </dgm:pt>
    <dgm:pt modelId="{E907E3D3-F888-42D6-8BD9-9D4B98DADADB}" type="parTrans" cxnId="{E393C05B-97CF-41CA-8DA2-4F59DBFA2683}">
      <dgm:prSet/>
      <dgm:spPr/>
      <dgm:t>
        <a:bodyPr/>
        <a:lstStyle/>
        <a:p>
          <a:endParaRPr lang="es-MX"/>
        </a:p>
      </dgm:t>
    </dgm:pt>
    <dgm:pt modelId="{E1E0F756-7EA1-4456-86B6-449F48E1F2D8}" type="sibTrans" cxnId="{E393C05B-97CF-41CA-8DA2-4F59DBFA2683}">
      <dgm:prSet/>
      <dgm:spPr/>
      <dgm:t>
        <a:bodyPr/>
        <a:lstStyle/>
        <a:p>
          <a:endParaRPr lang="es-MX"/>
        </a:p>
      </dgm:t>
    </dgm:pt>
    <dgm:pt modelId="{CDE1B614-82A2-42C1-BD47-741609C95239}" type="pres">
      <dgm:prSet presAssocID="{96A9FA9F-FFC0-4405-9E51-DEC171BA25B4}" presName="Name0" presStyleCnt="0">
        <dgm:presLayoutVars>
          <dgm:dir/>
          <dgm:resizeHandles val="exact"/>
        </dgm:presLayoutVars>
      </dgm:prSet>
      <dgm:spPr/>
      <dgm:t>
        <a:bodyPr/>
        <a:lstStyle/>
        <a:p>
          <a:endParaRPr lang="es-MX"/>
        </a:p>
      </dgm:t>
    </dgm:pt>
    <dgm:pt modelId="{F76AB263-BA58-4ABB-87FB-3375FB37BD99}" type="pres">
      <dgm:prSet presAssocID="{E6A17758-FDF3-430F-B523-6664E36AD91D}" presName="composite" presStyleCnt="0"/>
      <dgm:spPr/>
    </dgm:pt>
    <dgm:pt modelId="{3C73AE45-41B1-4EFD-9CB2-C4CDF32CEAD7}" type="pres">
      <dgm:prSet presAssocID="{E6A17758-FDF3-430F-B523-6664E36AD91D}" presName="rect1" presStyleLbl="bgShp" presStyleIdx="0" presStyleCnt="2"/>
      <dgm:spPr>
        <a:prstGeom prst="foldedCorner">
          <a:avLst/>
        </a:prstGeom>
        <a:solidFill>
          <a:srgbClr val="FBD5F8"/>
        </a:solidFill>
      </dgm:spPr>
    </dgm:pt>
    <dgm:pt modelId="{22BD0F59-8478-4DFE-A33B-F77573AFBB7E}" type="pres">
      <dgm:prSet presAssocID="{E6A17758-FDF3-430F-B523-6664E36AD91D}" presName="rect2" presStyleLbl="trBgShp" presStyleIdx="0" presStyleCnt="2" custScaleY="330166" custLinFactY="-31203" custLinFactNeighborX="-55" custLinFactNeighborY="-100000">
        <dgm:presLayoutVars>
          <dgm:bulletEnabled val="1"/>
        </dgm:presLayoutVars>
      </dgm:prSet>
      <dgm:spPr/>
      <dgm:t>
        <a:bodyPr/>
        <a:lstStyle/>
        <a:p>
          <a:endParaRPr lang="es-MX"/>
        </a:p>
      </dgm:t>
    </dgm:pt>
    <dgm:pt modelId="{A64FBF37-D94B-426C-986B-796668D2BA9D}" type="pres">
      <dgm:prSet presAssocID="{41DC6875-E26C-4BA3-901D-9C16EBDE2C39}" presName="sibTrans" presStyleCnt="0"/>
      <dgm:spPr/>
    </dgm:pt>
    <dgm:pt modelId="{30528542-D77B-4881-8248-5D22F940325F}" type="pres">
      <dgm:prSet presAssocID="{77878794-D1EB-4A83-AF45-B7115323715A}" presName="composite" presStyleCnt="0"/>
      <dgm:spPr/>
    </dgm:pt>
    <dgm:pt modelId="{65A3F178-48E5-431E-A0AD-A694D149B53A}" type="pres">
      <dgm:prSet presAssocID="{77878794-D1EB-4A83-AF45-B7115323715A}" presName="rect1" presStyleLbl="bgShp" presStyleIdx="1" presStyleCnt="2"/>
      <dgm:spPr>
        <a:prstGeom prst="foldedCorner">
          <a:avLst/>
        </a:prstGeom>
        <a:solidFill>
          <a:srgbClr val="FBD5F8"/>
        </a:solidFill>
      </dgm:spPr>
    </dgm:pt>
    <dgm:pt modelId="{A232A502-BEAC-4C11-B3F9-DBD88F4C7627}" type="pres">
      <dgm:prSet presAssocID="{77878794-D1EB-4A83-AF45-B7115323715A}" presName="rect2" presStyleLbl="trBgShp" presStyleIdx="1" presStyleCnt="2" custScaleY="356975" custLinFactY="-5644" custLinFactNeighborX="55" custLinFactNeighborY="-100000">
        <dgm:presLayoutVars>
          <dgm:bulletEnabled val="1"/>
        </dgm:presLayoutVars>
      </dgm:prSet>
      <dgm:spPr/>
      <dgm:t>
        <a:bodyPr/>
        <a:lstStyle/>
        <a:p>
          <a:endParaRPr lang="es-MX"/>
        </a:p>
      </dgm:t>
    </dgm:pt>
  </dgm:ptLst>
  <dgm:cxnLst>
    <dgm:cxn modelId="{2CF22771-5460-4C8B-8EDC-2D048DBDFF33}" type="presOf" srcId="{96A9FA9F-FFC0-4405-9E51-DEC171BA25B4}" destId="{CDE1B614-82A2-42C1-BD47-741609C95239}" srcOrd="0" destOrd="0" presId="urn:microsoft.com/office/officeart/2008/layout/BendingPictureSemiTransparentText"/>
    <dgm:cxn modelId="{E393C05B-97CF-41CA-8DA2-4F59DBFA2683}" srcId="{96A9FA9F-FFC0-4405-9E51-DEC171BA25B4}" destId="{77878794-D1EB-4A83-AF45-B7115323715A}" srcOrd="1" destOrd="0" parTransId="{E907E3D3-F888-42D6-8BD9-9D4B98DADADB}" sibTransId="{E1E0F756-7EA1-4456-86B6-449F48E1F2D8}"/>
    <dgm:cxn modelId="{2D0BBE71-3B9C-4CDE-A54F-E4922FB3B0A4}" type="presOf" srcId="{E6A17758-FDF3-430F-B523-6664E36AD91D}" destId="{22BD0F59-8478-4DFE-A33B-F77573AFBB7E}" srcOrd="0" destOrd="0" presId="urn:microsoft.com/office/officeart/2008/layout/BendingPictureSemiTransparentText"/>
    <dgm:cxn modelId="{C17A5542-D7A9-4049-A680-16A770B03E44}" srcId="{96A9FA9F-FFC0-4405-9E51-DEC171BA25B4}" destId="{E6A17758-FDF3-430F-B523-6664E36AD91D}" srcOrd="0" destOrd="0" parTransId="{950610DE-2711-4D53-939A-9480F556D7A0}" sibTransId="{41DC6875-E26C-4BA3-901D-9C16EBDE2C39}"/>
    <dgm:cxn modelId="{4842A658-962C-4113-A84A-C2F736268C51}" type="presOf" srcId="{77878794-D1EB-4A83-AF45-B7115323715A}" destId="{A232A502-BEAC-4C11-B3F9-DBD88F4C7627}" srcOrd="0" destOrd="0" presId="urn:microsoft.com/office/officeart/2008/layout/BendingPictureSemiTransparentText"/>
    <dgm:cxn modelId="{51874794-6680-4863-865A-7EDD38705077}" type="presParOf" srcId="{CDE1B614-82A2-42C1-BD47-741609C95239}" destId="{F76AB263-BA58-4ABB-87FB-3375FB37BD99}" srcOrd="0" destOrd="0" presId="urn:microsoft.com/office/officeart/2008/layout/BendingPictureSemiTransparentText"/>
    <dgm:cxn modelId="{ABAD5728-7E96-4D1B-B654-41D1E8731145}" type="presParOf" srcId="{F76AB263-BA58-4ABB-87FB-3375FB37BD99}" destId="{3C73AE45-41B1-4EFD-9CB2-C4CDF32CEAD7}" srcOrd="0" destOrd="0" presId="urn:microsoft.com/office/officeart/2008/layout/BendingPictureSemiTransparentText"/>
    <dgm:cxn modelId="{8E84D68F-CCE1-4639-86FF-141E35A2B9B3}" type="presParOf" srcId="{F76AB263-BA58-4ABB-87FB-3375FB37BD99}" destId="{22BD0F59-8478-4DFE-A33B-F77573AFBB7E}" srcOrd="1" destOrd="0" presId="urn:microsoft.com/office/officeart/2008/layout/BendingPictureSemiTransparentText"/>
    <dgm:cxn modelId="{9A6449D8-CCEC-47DF-B623-EA46FB839669}" type="presParOf" srcId="{CDE1B614-82A2-42C1-BD47-741609C95239}" destId="{A64FBF37-D94B-426C-986B-796668D2BA9D}" srcOrd="1" destOrd="0" presId="urn:microsoft.com/office/officeart/2008/layout/BendingPictureSemiTransparentText"/>
    <dgm:cxn modelId="{EF1A0617-5370-48B6-B21D-283DBE5019F7}" type="presParOf" srcId="{CDE1B614-82A2-42C1-BD47-741609C95239}" destId="{30528542-D77B-4881-8248-5D22F940325F}" srcOrd="2" destOrd="0" presId="urn:microsoft.com/office/officeart/2008/layout/BendingPictureSemiTransparentText"/>
    <dgm:cxn modelId="{EBD84A33-BF8C-47BF-96FD-663A676109F1}" type="presParOf" srcId="{30528542-D77B-4881-8248-5D22F940325F}" destId="{65A3F178-48E5-431E-A0AD-A694D149B53A}" srcOrd="0" destOrd="0" presId="urn:microsoft.com/office/officeart/2008/layout/BendingPictureSemiTransparentText"/>
    <dgm:cxn modelId="{77334D98-40F6-4255-8589-E0A5F490EA72}" type="presParOf" srcId="{30528542-D77B-4881-8248-5D22F940325F}" destId="{A232A502-BEAC-4C11-B3F9-DBD88F4C7627}"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D94236-F670-4439-83E2-0447F0389CED}"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s-MX"/>
        </a:p>
      </dgm:t>
    </dgm:pt>
    <dgm:pt modelId="{94070E25-CF09-4B90-AE9A-233CAB537AB9}">
      <dgm:prSet phldrT="[Texto]"/>
      <dgm:spPr/>
      <dgm:t>
        <a:bodyPr/>
        <a:lstStyle/>
        <a:p>
          <a:r>
            <a:rPr lang="es-ES" b="1" u="sng" dirty="0" smtClean="0"/>
            <a:t>Adecuando cuando: </a:t>
          </a:r>
        </a:p>
        <a:p>
          <a:endParaRPr lang="es-ES" b="1" dirty="0" smtClean="0"/>
        </a:p>
        <a:p>
          <a:r>
            <a:rPr lang="es-ES" b="1" dirty="0" smtClean="0"/>
            <a:t>Se quiere cambiar en forma drástica la posición del oponente por considerarla francamente indignante</a:t>
          </a:r>
        </a:p>
        <a:p>
          <a:r>
            <a:rPr lang="es-ES" b="1" dirty="0" smtClean="0"/>
            <a:t>Se detecta que la contraparte está tratando de hacer trampa</a:t>
          </a:r>
          <a:endParaRPr lang="es-MX" b="1" dirty="0"/>
        </a:p>
      </dgm:t>
    </dgm:pt>
    <dgm:pt modelId="{D756DA47-9D87-497E-A31D-FFB4E72B89AA}" type="parTrans" cxnId="{075DDF9F-3C7D-463E-9919-43D03F06367B}">
      <dgm:prSet/>
      <dgm:spPr/>
      <dgm:t>
        <a:bodyPr/>
        <a:lstStyle/>
        <a:p>
          <a:endParaRPr lang="es-MX"/>
        </a:p>
      </dgm:t>
    </dgm:pt>
    <dgm:pt modelId="{D8BC9997-1C27-48A8-8429-DC11B34E1022}" type="sibTrans" cxnId="{075DDF9F-3C7D-463E-9919-43D03F06367B}">
      <dgm:prSet/>
      <dgm:spPr/>
      <dgm:t>
        <a:bodyPr/>
        <a:lstStyle/>
        <a:p>
          <a:endParaRPr lang="es-MX"/>
        </a:p>
      </dgm:t>
    </dgm:pt>
    <dgm:pt modelId="{9ABE0D41-FA16-4DE7-B74B-78334B74C05D}">
      <dgm:prSet phldrT="[Texto]"/>
      <dgm:spPr/>
      <dgm:t>
        <a:bodyPr/>
        <a:lstStyle/>
        <a:p>
          <a:r>
            <a:rPr lang="es-ES" b="1" u="sng" dirty="0" smtClean="0"/>
            <a:t>Riesgos</a:t>
          </a:r>
          <a:r>
            <a:rPr lang="es-ES" b="1" dirty="0" smtClean="0"/>
            <a:t>:</a:t>
          </a:r>
        </a:p>
        <a:p>
          <a:endParaRPr lang="es-ES" b="1" dirty="0" smtClean="0"/>
        </a:p>
        <a:p>
          <a:r>
            <a:rPr lang="es-ES" b="1" dirty="0" smtClean="0"/>
            <a:t>Los mismo que para un ambiente antagónico, pero pueden llegar a ser más drásticos</a:t>
          </a:r>
          <a:endParaRPr lang="es-MX" b="1" dirty="0"/>
        </a:p>
      </dgm:t>
    </dgm:pt>
    <dgm:pt modelId="{BC617A0C-04AC-461D-BEA7-BCEA2CA13D7E}" type="parTrans" cxnId="{1D580876-7393-48CF-BD32-07DCEE75AAE1}">
      <dgm:prSet/>
      <dgm:spPr/>
      <dgm:t>
        <a:bodyPr/>
        <a:lstStyle/>
        <a:p>
          <a:endParaRPr lang="es-MX"/>
        </a:p>
      </dgm:t>
    </dgm:pt>
    <dgm:pt modelId="{D63A251E-1D39-4A07-9F58-ED304FDD5A3C}" type="sibTrans" cxnId="{1D580876-7393-48CF-BD32-07DCEE75AAE1}">
      <dgm:prSet/>
      <dgm:spPr/>
      <dgm:t>
        <a:bodyPr/>
        <a:lstStyle/>
        <a:p>
          <a:endParaRPr lang="es-MX"/>
        </a:p>
      </dgm:t>
    </dgm:pt>
    <dgm:pt modelId="{825F8DFD-51EE-432F-9375-9553FAE0D720}" type="pres">
      <dgm:prSet presAssocID="{46D94236-F670-4439-83E2-0447F0389CED}" presName="Name0" presStyleCnt="0">
        <dgm:presLayoutVars>
          <dgm:dir/>
          <dgm:resizeHandles val="exact"/>
        </dgm:presLayoutVars>
      </dgm:prSet>
      <dgm:spPr/>
      <dgm:t>
        <a:bodyPr/>
        <a:lstStyle/>
        <a:p>
          <a:endParaRPr lang="es-MX"/>
        </a:p>
      </dgm:t>
    </dgm:pt>
    <dgm:pt modelId="{C676899F-E9CD-4B0A-9196-672F8B562B28}" type="pres">
      <dgm:prSet presAssocID="{94070E25-CF09-4B90-AE9A-233CAB537AB9}" presName="composite" presStyleCnt="0"/>
      <dgm:spPr/>
    </dgm:pt>
    <dgm:pt modelId="{6F20F45C-F940-4E92-B0FD-CB41470E0509}" type="pres">
      <dgm:prSet presAssocID="{94070E25-CF09-4B90-AE9A-233CAB537AB9}" presName="rect1" presStyleLbl="bgShp" presStyleIdx="0" presStyleCnt="2"/>
      <dgm:spPr>
        <a:prstGeom prst="foldedCorner">
          <a:avLst/>
        </a:prstGeom>
        <a:solidFill>
          <a:srgbClr val="FBD5F8"/>
        </a:solidFill>
      </dgm:spPr>
    </dgm:pt>
    <dgm:pt modelId="{C52781C6-9A42-40C8-91D8-1111BC9139A1}" type="pres">
      <dgm:prSet presAssocID="{94070E25-CF09-4B90-AE9A-233CAB537AB9}" presName="rect2" presStyleLbl="trBgShp" presStyleIdx="0" presStyleCnt="2" custScaleY="385942" custLinFactY="-32907" custLinFactNeighborX="-55" custLinFactNeighborY="-100000">
        <dgm:presLayoutVars>
          <dgm:bulletEnabled val="1"/>
        </dgm:presLayoutVars>
      </dgm:prSet>
      <dgm:spPr>
        <a:prstGeom prst="foldedCorner">
          <a:avLst/>
        </a:prstGeom>
      </dgm:spPr>
      <dgm:t>
        <a:bodyPr/>
        <a:lstStyle/>
        <a:p>
          <a:endParaRPr lang="es-MX"/>
        </a:p>
      </dgm:t>
    </dgm:pt>
    <dgm:pt modelId="{34A54C0C-0FA7-48F2-9947-60D25DF78F7A}" type="pres">
      <dgm:prSet presAssocID="{D8BC9997-1C27-48A8-8429-DC11B34E1022}" presName="sibTrans" presStyleCnt="0"/>
      <dgm:spPr/>
    </dgm:pt>
    <dgm:pt modelId="{1E4198AC-4B70-4B32-8D01-6154DD34A54A}" type="pres">
      <dgm:prSet presAssocID="{9ABE0D41-FA16-4DE7-B74B-78334B74C05D}" presName="composite" presStyleCnt="0"/>
      <dgm:spPr/>
    </dgm:pt>
    <dgm:pt modelId="{3E4DA27F-95A2-45DB-82D1-0B7984DD3208}" type="pres">
      <dgm:prSet presAssocID="{9ABE0D41-FA16-4DE7-B74B-78334B74C05D}" presName="rect1" presStyleLbl="bgShp" presStyleIdx="1" presStyleCnt="2"/>
      <dgm:spPr>
        <a:prstGeom prst="foldedCorner">
          <a:avLst/>
        </a:prstGeom>
        <a:solidFill>
          <a:srgbClr val="FBD5F8"/>
        </a:solidFill>
      </dgm:spPr>
    </dgm:pt>
    <dgm:pt modelId="{A2B6132A-21E3-4E70-ACBA-98FB4EA6127A}" type="pres">
      <dgm:prSet presAssocID="{9ABE0D41-FA16-4DE7-B74B-78334B74C05D}" presName="rect2" presStyleLbl="trBgShp" presStyleIdx="1" presStyleCnt="2" custScaleY="329313" custLinFactY="-14164" custLinFactNeighborX="632" custLinFactNeighborY="-100000">
        <dgm:presLayoutVars>
          <dgm:bulletEnabled val="1"/>
        </dgm:presLayoutVars>
      </dgm:prSet>
      <dgm:spPr>
        <a:prstGeom prst="foldedCorner">
          <a:avLst/>
        </a:prstGeom>
      </dgm:spPr>
      <dgm:t>
        <a:bodyPr/>
        <a:lstStyle/>
        <a:p>
          <a:endParaRPr lang="es-MX"/>
        </a:p>
      </dgm:t>
    </dgm:pt>
  </dgm:ptLst>
  <dgm:cxnLst>
    <dgm:cxn modelId="{075DDF9F-3C7D-463E-9919-43D03F06367B}" srcId="{46D94236-F670-4439-83E2-0447F0389CED}" destId="{94070E25-CF09-4B90-AE9A-233CAB537AB9}" srcOrd="0" destOrd="0" parTransId="{D756DA47-9D87-497E-A31D-FFB4E72B89AA}" sibTransId="{D8BC9997-1C27-48A8-8429-DC11B34E1022}"/>
    <dgm:cxn modelId="{A8ECC8F2-20F8-4050-B22B-6E32C93FAF7C}" type="presOf" srcId="{46D94236-F670-4439-83E2-0447F0389CED}" destId="{825F8DFD-51EE-432F-9375-9553FAE0D720}" srcOrd="0" destOrd="0" presId="urn:microsoft.com/office/officeart/2008/layout/BendingPictureSemiTransparentText"/>
    <dgm:cxn modelId="{E38EB345-0FF8-4211-BDDF-4AA25484865A}" type="presOf" srcId="{9ABE0D41-FA16-4DE7-B74B-78334B74C05D}" destId="{A2B6132A-21E3-4E70-ACBA-98FB4EA6127A}" srcOrd="0" destOrd="0" presId="urn:microsoft.com/office/officeart/2008/layout/BendingPictureSemiTransparentText"/>
    <dgm:cxn modelId="{1D580876-7393-48CF-BD32-07DCEE75AAE1}" srcId="{46D94236-F670-4439-83E2-0447F0389CED}" destId="{9ABE0D41-FA16-4DE7-B74B-78334B74C05D}" srcOrd="1" destOrd="0" parTransId="{BC617A0C-04AC-461D-BEA7-BCEA2CA13D7E}" sibTransId="{D63A251E-1D39-4A07-9F58-ED304FDD5A3C}"/>
    <dgm:cxn modelId="{12DC1B48-11D0-4292-866C-32836F91098C}" type="presOf" srcId="{94070E25-CF09-4B90-AE9A-233CAB537AB9}" destId="{C52781C6-9A42-40C8-91D8-1111BC9139A1}" srcOrd="0" destOrd="0" presId="urn:microsoft.com/office/officeart/2008/layout/BendingPictureSemiTransparentText"/>
    <dgm:cxn modelId="{4D3720F0-83A2-490D-9DE9-C3893874663E}" type="presParOf" srcId="{825F8DFD-51EE-432F-9375-9553FAE0D720}" destId="{C676899F-E9CD-4B0A-9196-672F8B562B28}" srcOrd="0" destOrd="0" presId="urn:microsoft.com/office/officeart/2008/layout/BendingPictureSemiTransparentText"/>
    <dgm:cxn modelId="{474EF656-4E65-4040-84AE-1EEDDAD5C348}" type="presParOf" srcId="{C676899F-E9CD-4B0A-9196-672F8B562B28}" destId="{6F20F45C-F940-4E92-B0FD-CB41470E0509}" srcOrd="0" destOrd="0" presId="urn:microsoft.com/office/officeart/2008/layout/BendingPictureSemiTransparentText"/>
    <dgm:cxn modelId="{BB93857B-BF13-42D0-84DF-F6AFB0A422CC}" type="presParOf" srcId="{C676899F-E9CD-4B0A-9196-672F8B562B28}" destId="{C52781C6-9A42-40C8-91D8-1111BC9139A1}" srcOrd="1" destOrd="0" presId="urn:microsoft.com/office/officeart/2008/layout/BendingPictureSemiTransparentText"/>
    <dgm:cxn modelId="{729F3E81-7FF9-4BDC-92E2-35E3B40AAFD4}" type="presParOf" srcId="{825F8DFD-51EE-432F-9375-9553FAE0D720}" destId="{34A54C0C-0FA7-48F2-9947-60D25DF78F7A}" srcOrd="1" destOrd="0" presId="urn:microsoft.com/office/officeart/2008/layout/BendingPictureSemiTransparentText"/>
    <dgm:cxn modelId="{07EC8E51-8721-4C9D-9D81-7F78BDA46E4D}" type="presParOf" srcId="{825F8DFD-51EE-432F-9375-9553FAE0D720}" destId="{1E4198AC-4B70-4B32-8D01-6154DD34A54A}" srcOrd="2" destOrd="0" presId="urn:microsoft.com/office/officeart/2008/layout/BendingPictureSemiTransparentText"/>
    <dgm:cxn modelId="{6505AD3F-E4F4-4AAA-AD6C-F0659629A8D1}" type="presParOf" srcId="{1E4198AC-4B70-4B32-8D01-6154DD34A54A}" destId="{3E4DA27F-95A2-45DB-82D1-0B7984DD3208}" srcOrd="0" destOrd="0" presId="urn:microsoft.com/office/officeart/2008/layout/BendingPictureSemiTransparentText"/>
    <dgm:cxn modelId="{F92EF3FC-9570-47AD-9B2B-0F9333D742EE}" type="presParOf" srcId="{1E4198AC-4B70-4B32-8D01-6154DD34A54A}" destId="{A2B6132A-21E3-4E70-ACBA-98FB4EA6127A}"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3DEBFD-544A-49A0-8ACA-6937DBD0B68C}"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s-MX"/>
        </a:p>
      </dgm:t>
    </dgm:pt>
    <dgm:pt modelId="{2F6A5353-C608-4FE3-8E3B-1CA70C6859CD}">
      <dgm:prSet phldrT="[Texto]"/>
      <dgm:spPr/>
      <dgm:t>
        <a:bodyPr/>
        <a:lstStyle/>
        <a:p>
          <a:r>
            <a:rPr lang="es-ES" dirty="0" smtClean="0"/>
            <a:t>Consignar información (¿Qué sucedió?)</a:t>
          </a:r>
          <a:endParaRPr lang="es-MX" dirty="0"/>
        </a:p>
      </dgm:t>
    </dgm:pt>
    <dgm:pt modelId="{9CB9C7E9-FFA2-416B-937C-8495934D1924}" type="parTrans" cxnId="{AD9332B6-5D36-49F7-8060-99A0CDFE76D2}">
      <dgm:prSet/>
      <dgm:spPr/>
      <dgm:t>
        <a:bodyPr/>
        <a:lstStyle/>
        <a:p>
          <a:endParaRPr lang="es-MX"/>
        </a:p>
      </dgm:t>
    </dgm:pt>
    <dgm:pt modelId="{236854FD-C26E-4FBE-990D-B6D6911F8A88}" type="sibTrans" cxnId="{AD9332B6-5D36-49F7-8060-99A0CDFE76D2}">
      <dgm:prSet/>
      <dgm:spPr/>
      <dgm:t>
        <a:bodyPr/>
        <a:lstStyle/>
        <a:p>
          <a:endParaRPr lang="es-MX"/>
        </a:p>
      </dgm:t>
    </dgm:pt>
    <dgm:pt modelId="{D18762FF-C48A-4CF7-A5CB-E972517346DB}">
      <dgm:prSet phldrT="[Texto]"/>
      <dgm:spPr/>
      <dgm:t>
        <a:bodyPr/>
        <a:lstStyle/>
        <a:p>
          <a:r>
            <a:rPr lang="es-ES" dirty="0" smtClean="0"/>
            <a:t>Interpretar la información (¿Qué significa?)</a:t>
          </a:r>
          <a:endParaRPr lang="es-MX" dirty="0"/>
        </a:p>
      </dgm:t>
    </dgm:pt>
    <dgm:pt modelId="{C1BA7212-0939-4B44-83B7-E0F058DCAC6C}" type="parTrans" cxnId="{C6CA2168-473D-45E6-9FC0-8897046E8B29}">
      <dgm:prSet/>
      <dgm:spPr/>
      <dgm:t>
        <a:bodyPr/>
        <a:lstStyle/>
        <a:p>
          <a:endParaRPr lang="es-MX"/>
        </a:p>
      </dgm:t>
    </dgm:pt>
    <dgm:pt modelId="{AD79504D-DA5C-4B22-A886-90EA6F93D750}" type="sibTrans" cxnId="{C6CA2168-473D-45E6-9FC0-8897046E8B29}">
      <dgm:prSet/>
      <dgm:spPr/>
      <dgm:t>
        <a:bodyPr/>
        <a:lstStyle/>
        <a:p>
          <a:endParaRPr lang="es-MX"/>
        </a:p>
      </dgm:t>
    </dgm:pt>
    <dgm:pt modelId="{DDE87BBE-407A-4580-8A5F-EE2C64CF95A8}">
      <dgm:prSet phldrT="[Texto]"/>
      <dgm:spPr/>
      <dgm:t>
        <a:bodyPr/>
        <a:lstStyle/>
        <a:p>
          <a:r>
            <a:rPr lang="es-ES" dirty="0" smtClean="0"/>
            <a:t>Utilizar esta información (¿Qué debo hacer la próxima vez?)</a:t>
          </a:r>
          <a:endParaRPr lang="es-MX" dirty="0"/>
        </a:p>
      </dgm:t>
    </dgm:pt>
    <dgm:pt modelId="{3A9C95C0-F984-4714-A2AE-BE2FC10760DB}" type="parTrans" cxnId="{46084F40-83AF-42AF-ADA0-757CD01EB5E8}">
      <dgm:prSet/>
      <dgm:spPr/>
      <dgm:t>
        <a:bodyPr/>
        <a:lstStyle/>
        <a:p>
          <a:endParaRPr lang="es-MX"/>
        </a:p>
      </dgm:t>
    </dgm:pt>
    <dgm:pt modelId="{5F701444-578A-4E99-918E-C1A4239B0E5C}" type="sibTrans" cxnId="{46084F40-83AF-42AF-ADA0-757CD01EB5E8}">
      <dgm:prSet/>
      <dgm:spPr/>
      <dgm:t>
        <a:bodyPr/>
        <a:lstStyle/>
        <a:p>
          <a:endParaRPr lang="es-MX"/>
        </a:p>
      </dgm:t>
    </dgm:pt>
    <dgm:pt modelId="{A0FB57B8-5CE3-4034-B928-79B2D48FE2E0}" type="pres">
      <dgm:prSet presAssocID="{C93DEBFD-544A-49A0-8ACA-6937DBD0B68C}" presName="Name0" presStyleCnt="0">
        <dgm:presLayoutVars>
          <dgm:dir/>
          <dgm:resizeHandles val="exact"/>
        </dgm:presLayoutVars>
      </dgm:prSet>
      <dgm:spPr/>
      <dgm:t>
        <a:bodyPr/>
        <a:lstStyle/>
        <a:p>
          <a:endParaRPr lang="es-MX"/>
        </a:p>
      </dgm:t>
    </dgm:pt>
    <dgm:pt modelId="{60D4A957-C2B0-42A7-A5D0-F1CDAA728AE2}" type="pres">
      <dgm:prSet presAssocID="{2F6A5353-C608-4FE3-8E3B-1CA70C6859CD}" presName="composite" presStyleCnt="0"/>
      <dgm:spPr/>
    </dgm:pt>
    <dgm:pt modelId="{47EAFCF7-7309-4D41-B135-8EE92679201E}" type="pres">
      <dgm:prSet presAssocID="{2F6A5353-C608-4FE3-8E3B-1CA70C6859CD}" presName="rect1" presStyleLbl="bgShp" presStyleIdx="0" presStyleCnt="3"/>
      <dgm:spPr>
        <a:prstGeom prst="foldedCorner">
          <a:avLst/>
        </a:prstGeom>
        <a:solidFill>
          <a:srgbClr val="FBD5F8"/>
        </a:solidFill>
      </dgm:spPr>
    </dgm:pt>
    <dgm:pt modelId="{D0864567-BF59-42B6-9EF4-A237A0CC09E5}" type="pres">
      <dgm:prSet presAssocID="{2F6A5353-C608-4FE3-8E3B-1CA70C6859CD}" presName="rect2" presStyleLbl="trBgShp" presStyleIdx="0" presStyleCnt="3" custScaleY="336372" custLinFactY="-28346" custLinFactNeighborX="-166" custLinFactNeighborY="-100000">
        <dgm:presLayoutVars>
          <dgm:bulletEnabled val="1"/>
        </dgm:presLayoutVars>
      </dgm:prSet>
      <dgm:spPr>
        <a:prstGeom prst="foldedCorner">
          <a:avLst/>
        </a:prstGeom>
      </dgm:spPr>
      <dgm:t>
        <a:bodyPr/>
        <a:lstStyle/>
        <a:p>
          <a:endParaRPr lang="es-MX"/>
        </a:p>
      </dgm:t>
    </dgm:pt>
    <dgm:pt modelId="{4C16DC26-944B-476B-ACC8-906AAC844EFE}" type="pres">
      <dgm:prSet presAssocID="{236854FD-C26E-4FBE-990D-B6D6911F8A88}" presName="sibTrans" presStyleCnt="0"/>
      <dgm:spPr/>
    </dgm:pt>
    <dgm:pt modelId="{080C7163-FE7D-4EEB-902D-7C75F9D81F13}" type="pres">
      <dgm:prSet presAssocID="{D18762FF-C48A-4CF7-A5CB-E972517346DB}" presName="composite" presStyleCnt="0"/>
      <dgm:spPr/>
    </dgm:pt>
    <dgm:pt modelId="{5969F262-F94B-42BB-9E2C-E486927AAB63}" type="pres">
      <dgm:prSet presAssocID="{D18762FF-C48A-4CF7-A5CB-E972517346DB}" presName="rect1" presStyleLbl="bgShp" presStyleIdx="1" presStyleCnt="3"/>
      <dgm:spPr>
        <a:prstGeom prst="foldedCorner">
          <a:avLst/>
        </a:prstGeom>
        <a:solidFill>
          <a:srgbClr val="FBD5F8"/>
        </a:solidFill>
      </dgm:spPr>
    </dgm:pt>
    <dgm:pt modelId="{B8C2E78C-FC40-4610-82E6-533A9A67F9CB}" type="pres">
      <dgm:prSet presAssocID="{D18762FF-C48A-4CF7-A5CB-E972517346DB}" presName="rect2" presStyleLbl="trBgShp" presStyleIdx="1" presStyleCnt="3" custScaleY="271953" custLinFactY="-57113" custLinFactNeighborX="1821" custLinFactNeighborY="-100000">
        <dgm:presLayoutVars>
          <dgm:bulletEnabled val="1"/>
        </dgm:presLayoutVars>
      </dgm:prSet>
      <dgm:spPr>
        <a:prstGeom prst="foldedCorner">
          <a:avLst/>
        </a:prstGeom>
      </dgm:spPr>
      <dgm:t>
        <a:bodyPr/>
        <a:lstStyle/>
        <a:p>
          <a:endParaRPr lang="es-MX"/>
        </a:p>
      </dgm:t>
    </dgm:pt>
    <dgm:pt modelId="{C9653CC7-364E-4671-8476-B90C8913C75C}" type="pres">
      <dgm:prSet presAssocID="{AD79504D-DA5C-4B22-A886-90EA6F93D750}" presName="sibTrans" presStyleCnt="0"/>
      <dgm:spPr/>
    </dgm:pt>
    <dgm:pt modelId="{5B77920D-3A6A-46FC-92FD-AAFE35C32F15}" type="pres">
      <dgm:prSet presAssocID="{DDE87BBE-407A-4580-8A5F-EE2C64CF95A8}" presName="composite" presStyleCnt="0"/>
      <dgm:spPr/>
    </dgm:pt>
    <dgm:pt modelId="{5423801B-AEC9-4AD5-8543-22D351CA1ABA}" type="pres">
      <dgm:prSet presAssocID="{DDE87BBE-407A-4580-8A5F-EE2C64CF95A8}" presName="rect1" presStyleLbl="bgShp" presStyleIdx="2" presStyleCnt="3"/>
      <dgm:spPr>
        <a:prstGeom prst="foldedCorner">
          <a:avLst/>
        </a:prstGeom>
        <a:solidFill>
          <a:srgbClr val="FBD5F8"/>
        </a:solidFill>
      </dgm:spPr>
    </dgm:pt>
    <dgm:pt modelId="{C3969CC1-74C5-472F-AFAA-A22661EF9FC1}" type="pres">
      <dgm:prSet presAssocID="{DDE87BBE-407A-4580-8A5F-EE2C64CF95A8}" presName="rect2" presStyleLbl="trBgShp" presStyleIdx="2" presStyleCnt="3" custScaleY="267527" custLinFactY="-37197" custLinFactNeighborX="166" custLinFactNeighborY="-100000">
        <dgm:presLayoutVars>
          <dgm:bulletEnabled val="1"/>
        </dgm:presLayoutVars>
      </dgm:prSet>
      <dgm:spPr>
        <a:prstGeom prst="foldedCorner">
          <a:avLst/>
        </a:prstGeom>
      </dgm:spPr>
      <dgm:t>
        <a:bodyPr/>
        <a:lstStyle/>
        <a:p>
          <a:endParaRPr lang="es-MX"/>
        </a:p>
      </dgm:t>
    </dgm:pt>
  </dgm:ptLst>
  <dgm:cxnLst>
    <dgm:cxn modelId="{90911B9B-0DE1-48FE-BA38-6EE8DB2DD666}" type="presOf" srcId="{D18762FF-C48A-4CF7-A5CB-E972517346DB}" destId="{B8C2E78C-FC40-4610-82E6-533A9A67F9CB}" srcOrd="0" destOrd="0" presId="urn:microsoft.com/office/officeart/2008/layout/BendingPictureSemiTransparentText"/>
    <dgm:cxn modelId="{60EEE069-3504-4588-856C-58B3AB945671}" type="presOf" srcId="{2F6A5353-C608-4FE3-8E3B-1CA70C6859CD}" destId="{D0864567-BF59-42B6-9EF4-A237A0CC09E5}" srcOrd="0" destOrd="0" presId="urn:microsoft.com/office/officeart/2008/layout/BendingPictureSemiTransparentText"/>
    <dgm:cxn modelId="{6AE765B8-72E4-4066-B42B-AA9D06776F6D}" type="presOf" srcId="{DDE87BBE-407A-4580-8A5F-EE2C64CF95A8}" destId="{C3969CC1-74C5-472F-AFAA-A22661EF9FC1}" srcOrd="0" destOrd="0" presId="urn:microsoft.com/office/officeart/2008/layout/BendingPictureSemiTransparentText"/>
    <dgm:cxn modelId="{AD9332B6-5D36-49F7-8060-99A0CDFE76D2}" srcId="{C93DEBFD-544A-49A0-8ACA-6937DBD0B68C}" destId="{2F6A5353-C608-4FE3-8E3B-1CA70C6859CD}" srcOrd="0" destOrd="0" parTransId="{9CB9C7E9-FFA2-416B-937C-8495934D1924}" sibTransId="{236854FD-C26E-4FBE-990D-B6D6911F8A88}"/>
    <dgm:cxn modelId="{46084F40-83AF-42AF-ADA0-757CD01EB5E8}" srcId="{C93DEBFD-544A-49A0-8ACA-6937DBD0B68C}" destId="{DDE87BBE-407A-4580-8A5F-EE2C64CF95A8}" srcOrd="2" destOrd="0" parTransId="{3A9C95C0-F984-4714-A2AE-BE2FC10760DB}" sibTransId="{5F701444-578A-4E99-918E-C1A4239B0E5C}"/>
    <dgm:cxn modelId="{83AB4E26-31A1-4216-8733-1859DF7B4F3F}" type="presOf" srcId="{C93DEBFD-544A-49A0-8ACA-6937DBD0B68C}" destId="{A0FB57B8-5CE3-4034-B928-79B2D48FE2E0}" srcOrd="0" destOrd="0" presId="urn:microsoft.com/office/officeart/2008/layout/BendingPictureSemiTransparentText"/>
    <dgm:cxn modelId="{C6CA2168-473D-45E6-9FC0-8897046E8B29}" srcId="{C93DEBFD-544A-49A0-8ACA-6937DBD0B68C}" destId="{D18762FF-C48A-4CF7-A5CB-E972517346DB}" srcOrd="1" destOrd="0" parTransId="{C1BA7212-0939-4B44-83B7-E0F058DCAC6C}" sibTransId="{AD79504D-DA5C-4B22-A886-90EA6F93D750}"/>
    <dgm:cxn modelId="{B88F823A-C10B-4D1C-9807-9BE509C0CBC9}" type="presParOf" srcId="{A0FB57B8-5CE3-4034-B928-79B2D48FE2E0}" destId="{60D4A957-C2B0-42A7-A5D0-F1CDAA728AE2}" srcOrd="0" destOrd="0" presId="urn:microsoft.com/office/officeart/2008/layout/BendingPictureSemiTransparentText"/>
    <dgm:cxn modelId="{8827D3D1-789B-4949-8EFB-517A352E4C5A}" type="presParOf" srcId="{60D4A957-C2B0-42A7-A5D0-F1CDAA728AE2}" destId="{47EAFCF7-7309-4D41-B135-8EE92679201E}" srcOrd="0" destOrd="0" presId="urn:microsoft.com/office/officeart/2008/layout/BendingPictureSemiTransparentText"/>
    <dgm:cxn modelId="{7935601D-A3A3-4534-B4A4-A08F713CF7A6}" type="presParOf" srcId="{60D4A957-C2B0-42A7-A5D0-F1CDAA728AE2}" destId="{D0864567-BF59-42B6-9EF4-A237A0CC09E5}" srcOrd="1" destOrd="0" presId="urn:microsoft.com/office/officeart/2008/layout/BendingPictureSemiTransparentText"/>
    <dgm:cxn modelId="{8DA9B73F-B9F5-4382-AA91-2F0D942E0B2F}" type="presParOf" srcId="{A0FB57B8-5CE3-4034-B928-79B2D48FE2E0}" destId="{4C16DC26-944B-476B-ACC8-906AAC844EFE}" srcOrd="1" destOrd="0" presId="urn:microsoft.com/office/officeart/2008/layout/BendingPictureSemiTransparentText"/>
    <dgm:cxn modelId="{CBAAEFAD-4AE5-4EFE-8123-16C79DB5BFEA}" type="presParOf" srcId="{A0FB57B8-5CE3-4034-B928-79B2D48FE2E0}" destId="{080C7163-FE7D-4EEB-902D-7C75F9D81F13}" srcOrd="2" destOrd="0" presId="urn:microsoft.com/office/officeart/2008/layout/BendingPictureSemiTransparentText"/>
    <dgm:cxn modelId="{F02852F5-D621-416E-9BC6-DB0D37E73FC2}" type="presParOf" srcId="{080C7163-FE7D-4EEB-902D-7C75F9D81F13}" destId="{5969F262-F94B-42BB-9E2C-E486927AAB63}" srcOrd="0" destOrd="0" presId="urn:microsoft.com/office/officeart/2008/layout/BendingPictureSemiTransparentText"/>
    <dgm:cxn modelId="{737DC875-99A4-4590-A479-2421B96D36B9}" type="presParOf" srcId="{080C7163-FE7D-4EEB-902D-7C75F9D81F13}" destId="{B8C2E78C-FC40-4610-82E6-533A9A67F9CB}" srcOrd="1" destOrd="0" presId="urn:microsoft.com/office/officeart/2008/layout/BendingPictureSemiTransparentText"/>
    <dgm:cxn modelId="{57602D65-C3F0-432A-B5A9-7A1F63B34832}" type="presParOf" srcId="{A0FB57B8-5CE3-4034-B928-79B2D48FE2E0}" destId="{C9653CC7-364E-4671-8476-B90C8913C75C}" srcOrd="3" destOrd="0" presId="urn:microsoft.com/office/officeart/2008/layout/BendingPictureSemiTransparentText"/>
    <dgm:cxn modelId="{77DC6A1B-0032-45DD-B15D-FB035ECD62A6}" type="presParOf" srcId="{A0FB57B8-5CE3-4034-B928-79B2D48FE2E0}" destId="{5B77920D-3A6A-46FC-92FD-AAFE35C32F15}" srcOrd="4" destOrd="0" presId="urn:microsoft.com/office/officeart/2008/layout/BendingPictureSemiTransparentText"/>
    <dgm:cxn modelId="{76F4FDB1-7269-4093-9AE2-7D744AB2D087}" type="presParOf" srcId="{5B77920D-3A6A-46FC-92FD-AAFE35C32F15}" destId="{5423801B-AEC9-4AD5-8543-22D351CA1ABA}" srcOrd="0" destOrd="0" presId="urn:microsoft.com/office/officeart/2008/layout/BendingPictureSemiTransparentText"/>
    <dgm:cxn modelId="{DEF3CA5E-C880-488B-8773-38F7348683AA}" type="presParOf" srcId="{5B77920D-3A6A-46FC-92FD-AAFE35C32F15}" destId="{C3969CC1-74C5-472F-AFAA-A22661EF9FC1}"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D29C0D-C3F9-42E9-8B3D-5B33C32E161D}"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MX"/>
        </a:p>
      </dgm:t>
    </dgm:pt>
    <dgm:pt modelId="{00CB63CE-5DDB-4AEC-9C4A-988CA5F9F5A6}">
      <dgm:prSet phldrT="[Texto]"/>
      <dgm:spPr/>
      <dgm:t>
        <a:bodyPr/>
        <a:lstStyle/>
        <a:p>
          <a:r>
            <a:rPr lang="es-ES" dirty="0" smtClean="0"/>
            <a:t>Para asegurar el éxito de la negociación y confirmar que en realidad la negociación es una forma efectiva para la resolución de conflictos, es necesario visualizar todo el proceso de negociación como un proceso de “ganar-ganar”, el cual debe permitir el logro de los objetivos de ambos participantes.</a:t>
          </a:r>
          <a:endParaRPr lang="es-MX" dirty="0"/>
        </a:p>
      </dgm:t>
    </dgm:pt>
    <dgm:pt modelId="{5E728592-2FEF-44D4-ADBF-6E4385F2ED3D}" type="parTrans" cxnId="{A1F6D2AC-1416-428F-A62B-218159D73598}">
      <dgm:prSet/>
      <dgm:spPr/>
      <dgm:t>
        <a:bodyPr/>
        <a:lstStyle/>
        <a:p>
          <a:endParaRPr lang="es-MX"/>
        </a:p>
      </dgm:t>
    </dgm:pt>
    <dgm:pt modelId="{4FECE238-0F59-49CC-8CAA-889B94061850}" type="sibTrans" cxnId="{A1F6D2AC-1416-428F-A62B-218159D73598}">
      <dgm:prSet/>
      <dgm:spPr/>
      <dgm:t>
        <a:bodyPr/>
        <a:lstStyle/>
        <a:p>
          <a:endParaRPr lang="es-MX"/>
        </a:p>
      </dgm:t>
    </dgm:pt>
    <dgm:pt modelId="{E11923F8-64C1-436E-9602-C36FEB790729}" type="pres">
      <dgm:prSet presAssocID="{E0D29C0D-C3F9-42E9-8B3D-5B33C32E161D}" presName="Name0" presStyleCnt="0">
        <dgm:presLayoutVars>
          <dgm:chMax/>
          <dgm:chPref/>
          <dgm:dir/>
          <dgm:animLvl val="lvl"/>
        </dgm:presLayoutVars>
      </dgm:prSet>
      <dgm:spPr/>
      <dgm:t>
        <a:bodyPr/>
        <a:lstStyle/>
        <a:p>
          <a:endParaRPr lang="es-MX"/>
        </a:p>
      </dgm:t>
    </dgm:pt>
    <dgm:pt modelId="{0C6A5DDE-A87B-43FD-806D-C412D299E3AB}" type="pres">
      <dgm:prSet presAssocID="{00CB63CE-5DDB-4AEC-9C4A-988CA5F9F5A6}" presName="composite" presStyleCnt="0"/>
      <dgm:spPr/>
    </dgm:pt>
    <dgm:pt modelId="{23F2D572-F334-43ED-BEE9-F4DCD401C856}" type="pres">
      <dgm:prSet presAssocID="{00CB63CE-5DDB-4AEC-9C4A-988CA5F9F5A6}" presName="ParentAccentShape" presStyleLbl="trBgShp" presStyleIdx="0" presStyleCnt="1" custLinFactNeighborX="-71722" custLinFactNeighborY="32126"/>
      <dgm:spPr>
        <a:solidFill>
          <a:srgbClr val="FBD5F8">
            <a:alpha val="40000"/>
          </a:srgbClr>
        </a:solidFill>
      </dgm:spPr>
    </dgm:pt>
    <dgm:pt modelId="{8F74FAB3-908F-4133-AFB5-3CB6774E07BC}" type="pres">
      <dgm:prSet presAssocID="{00CB63CE-5DDB-4AEC-9C4A-988CA5F9F5A6}" presName="ParentText" presStyleLbl="revTx" presStyleIdx="0" presStyleCnt="2" custScaleX="90126" custScaleY="1275031" custLinFactX="7892" custLinFactY="-40268" custLinFactNeighborX="100000" custLinFactNeighborY="-100000">
        <dgm:presLayoutVars>
          <dgm:chMax val="1"/>
          <dgm:chPref val="1"/>
          <dgm:bulletEnabled val="1"/>
        </dgm:presLayoutVars>
      </dgm:prSet>
      <dgm:spPr/>
      <dgm:t>
        <a:bodyPr/>
        <a:lstStyle/>
        <a:p>
          <a:endParaRPr lang="es-MX"/>
        </a:p>
      </dgm:t>
    </dgm:pt>
    <dgm:pt modelId="{24AABA28-E441-4243-A4DA-FDCA2AF033EB}" type="pres">
      <dgm:prSet presAssocID="{00CB63CE-5DDB-4AEC-9C4A-988CA5F9F5A6}" presName="ChildText" presStyleLbl="revTx" presStyleIdx="1" presStyleCnt="2">
        <dgm:presLayoutVars>
          <dgm:chMax val="0"/>
          <dgm:chPref val="0"/>
        </dgm:presLayoutVars>
      </dgm:prSet>
      <dgm:spPr/>
    </dgm:pt>
    <dgm:pt modelId="{F0B5CAD8-EFA9-4CF1-8DF8-B71898997A8E}" type="pres">
      <dgm:prSet presAssocID="{00CB63CE-5DDB-4AEC-9C4A-988CA5F9F5A6}" presName="ChildAccentShape" presStyleLbl="trBgShp" presStyleIdx="0" presStyleCnt="1"/>
      <dgm:spPr/>
    </dgm:pt>
    <dgm:pt modelId="{F3CB74C0-6A99-42B5-8E6C-B97F996B508B}" type="pres">
      <dgm:prSet presAssocID="{00CB63CE-5DDB-4AEC-9C4A-988CA5F9F5A6}" presName="Image" presStyleLbl="alignImgPlace1" presStyleIdx="0" presStyleCnt="1" custScaleX="84301" custScaleY="82576" custLinFactNeighborX="-26481" custLinFactNeighborY="49148"/>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t>
        <a:bodyPr/>
        <a:lstStyle/>
        <a:p>
          <a:endParaRPr lang="es-MX"/>
        </a:p>
      </dgm:t>
    </dgm:pt>
  </dgm:ptLst>
  <dgm:cxnLst>
    <dgm:cxn modelId="{260E08D2-C3DB-4E56-A2A0-52FF67316410}" type="presOf" srcId="{00CB63CE-5DDB-4AEC-9C4A-988CA5F9F5A6}" destId="{8F74FAB3-908F-4133-AFB5-3CB6774E07BC}" srcOrd="0" destOrd="0" presId="urn:microsoft.com/office/officeart/2009/3/layout/SnapshotPictureList"/>
    <dgm:cxn modelId="{973F6F4D-01F7-455C-83F2-2DFCCD7FBFFD}" type="presOf" srcId="{E0D29C0D-C3F9-42E9-8B3D-5B33C32E161D}" destId="{E11923F8-64C1-436E-9602-C36FEB790729}" srcOrd="0" destOrd="0" presId="urn:microsoft.com/office/officeart/2009/3/layout/SnapshotPictureList"/>
    <dgm:cxn modelId="{A1F6D2AC-1416-428F-A62B-218159D73598}" srcId="{E0D29C0D-C3F9-42E9-8B3D-5B33C32E161D}" destId="{00CB63CE-5DDB-4AEC-9C4A-988CA5F9F5A6}" srcOrd="0" destOrd="0" parTransId="{5E728592-2FEF-44D4-ADBF-6E4385F2ED3D}" sibTransId="{4FECE238-0F59-49CC-8CAA-889B94061850}"/>
    <dgm:cxn modelId="{ACB691A3-E238-48AF-90B3-DFDDD14039A3}" type="presParOf" srcId="{E11923F8-64C1-436E-9602-C36FEB790729}" destId="{0C6A5DDE-A87B-43FD-806D-C412D299E3AB}" srcOrd="0" destOrd="0" presId="urn:microsoft.com/office/officeart/2009/3/layout/SnapshotPictureList"/>
    <dgm:cxn modelId="{521F0B1B-0080-44BB-B77E-7C346A28AA33}" type="presParOf" srcId="{0C6A5DDE-A87B-43FD-806D-C412D299E3AB}" destId="{23F2D572-F334-43ED-BEE9-F4DCD401C856}" srcOrd="0" destOrd="0" presId="urn:microsoft.com/office/officeart/2009/3/layout/SnapshotPictureList"/>
    <dgm:cxn modelId="{7AB55CAB-AD32-4729-93D2-1308AF9E9BA9}" type="presParOf" srcId="{0C6A5DDE-A87B-43FD-806D-C412D299E3AB}" destId="{8F74FAB3-908F-4133-AFB5-3CB6774E07BC}" srcOrd="1" destOrd="0" presId="urn:microsoft.com/office/officeart/2009/3/layout/SnapshotPictureList"/>
    <dgm:cxn modelId="{5D864A90-367A-4F10-BD58-B35544EBD1B7}" type="presParOf" srcId="{0C6A5DDE-A87B-43FD-806D-C412D299E3AB}" destId="{24AABA28-E441-4243-A4DA-FDCA2AF033EB}" srcOrd="2" destOrd="0" presId="urn:microsoft.com/office/officeart/2009/3/layout/SnapshotPictureList"/>
    <dgm:cxn modelId="{66F52F87-75EC-4647-9A56-806567BD5ECD}" type="presParOf" srcId="{0C6A5DDE-A87B-43FD-806D-C412D299E3AB}" destId="{F0B5CAD8-EFA9-4CF1-8DF8-B71898997A8E}" srcOrd="3" destOrd="0" presId="urn:microsoft.com/office/officeart/2009/3/layout/SnapshotPictureList"/>
    <dgm:cxn modelId="{9FE7F292-2E09-4EC2-8661-F56C7182983B}" type="presParOf" srcId="{0C6A5DDE-A87B-43FD-806D-C412D299E3AB}" destId="{F3CB74C0-6A99-42B5-8E6C-B97F996B508B}"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2BE40-CC84-BB4B-80AE-40210C69674D}" type="datetimeFigureOut">
              <a:rPr lang="es-ES" smtClean="0"/>
              <a:t>30/03/2017</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2852FA-225C-3246-86DC-48DD2851B76E}" type="slidenum">
              <a:rPr lang="es-ES" smtClean="0"/>
              <a:t>‹Nº›</a:t>
            </a:fld>
            <a:endParaRPr lang="es-ES"/>
          </a:p>
        </p:txBody>
      </p:sp>
    </p:spTree>
    <p:extLst>
      <p:ext uri="{BB962C8B-B14F-4D97-AF65-F5344CB8AC3E}">
        <p14:creationId xmlns:p14="http://schemas.microsoft.com/office/powerpoint/2010/main" val="12862346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32852FA-225C-3246-86DC-48DD2851B76E}" type="slidenum">
              <a:rPr lang="es-ES" smtClean="0"/>
              <a:t>11</a:t>
            </a:fld>
            <a:endParaRPr lang="es-ES"/>
          </a:p>
        </p:txBody>
      </p:sp>
    </p:spTree>
    <p:extLst>
      <p:ext uri="{BB962C8B-B14F-4D97-AF65-F5344CB8AC3E}">
        <p14:creationId xmlns:p14="http://schemas.microsoft.com/office/powerpoint/2010/main" val="2941772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E1ED728-000F-6748-9E61-714C20821365}" type="datetimeFigureOut">
              <a:rPr lang="es-ES" smtClean="0"/>
              <a:t>30/03/2017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169BA0-5F6B-D448-85AC-659848F7B101}" type="slidenum">
              <a:rPr lang="es-ES" smtClean="0"/>
              <a:t>‹Nº›</a:t>
            </a:fld>
            <a:endParaRPr lang="es-ES"/>
          </a:p>
        </p:txBody>
      </p:sp>
    </p:spTree>
    <p:extLst>
      <p:ext uri="{BB962C8B-B14F-4D97-AF65-F5344CB8AC3E}">
        <p14:creationId xmlns:p14="http://schemas.microsoft.com/office/powerpoint/2010/main" val="197106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E1ED728-000F-6748-9E61-714C20821365}" type="datetimeFigureOut">
              <a:rPr lang="es-ES" smtClean="0"/>
              <a:t>30/03/2017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169BA0-5F6B-D448-85AC-659848F7B101}" type="slidenum">
              <a:rPr lang="es-ES" smtClean="0"/>
              <a:t>‹Nº›</a:t>
            </a:fld>
            <a:endParaRPr lang="es-ES"/>
          </a:p>
        </p:txBody>
      </p:sp>
    </p:spTree>
    <p:extLst>
      <p:ext uri="{BB962C8B-B14F-4D97-AF65-F5344CB8AC3E}">
        <p14:creationId xmlns:p14="http://schemas.microsoft.com/office/powerpoint/2010/main" val="3490440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E1ED728-000F-6748-9E61-714C20821365}" type="datetimeFigureOut">
              <a:rPr lang="es-ES" smtClean="0"/>
              <a:t>30/03/2017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169BA0-5F6B-D448-85AC-659848F7B101}" type="slidenum">
              <a:rPr lang="es-ES" smtClean="0"/>
              <a:t>‹Nº›</a:t>
            </a:fld>
            <a:endParaRPr lang="es-ES"/>
          </a:p>
        </p:txBody>
      </p:sp>
    </p:spTree>
    <p:extLst>
      <p:ext uri="{BB962C8B-B14F-4D97-AF65-F5344CB8AC3E}">
        <p14:creationId xmlns:p14="http://schemas.microsoft.com/office/powerpoint/2010/main" val="406444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E1ED728-000F-6748-9E61-714C20821365}" type="datetimeFigureOut">
              <a:rPr lang="es-ES" smtClean="0"/>
              <a:t>30/03/2017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169BA0-5F6B-D448-85AC-659848F7B101}" type="slidenum">
              <a:rPr lang="es-ES" smtClean="0"/>
              <a:t>‹Nº›</a:t>
            </a:fld>
            <a:endParaRPr lang="es-ES"/>
          </a:p>
        </p:txBody>
      </p:sp>
    </p:spTree>
    <p:extLst>
      <p:ext uri="{BB962C8B-B14F-4D97-AF65-F5344CB8AC3E}">
        <p14:creationId xmlns:p14="http://schemas.microsoft.com/office/powerpoint/2010/main" val="293820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E1ED728-000F-6748-9E61-714C20821365}" type="datetimeFigureOut">
              <a:rPr lang="es-ES" smtClean="0"/>
              <a:t>30/03/2017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169BA0-5F6B-D448-85AC-659848F7B101}" type="slidenum">
              <a:rPr lang="es-ES" smtClean="0"/>
              <a:t>‹Nº›</a:t>
            </a:fld>
            <a:endParaRPr lang="es-ES"/>
          </a:p>
        </p:txBody>
      </p:sp>
    </p:spTree>
    <p:extLst>
      <p:ext uri="{BB962C8B-B14F-4D97-AF65-F5344CB8AC3E}">
        <p14:creationId xmlns:p14="http://schemas.microsoft.com/office/powerpoint/2010/main" val="364444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E1ED728-000F-6748-9E61-714C20821365}" type="datetimeFigureOut">
              <a:rPr lang="es-ES" smtClean="0"/>
              <a:t>30/03/2017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169BA0-5F6B-D448-85AC-659848F7B101}" type="slidenum">
              <a:rPr lang="es-ES" smtClean="0"/>
              <a:t>‹Nº›</a:t>
            </a:fld>
            <a:endParaRPr lang="es-ES"/>
          </a:p>
        </p:txBody>
      </p:sp>
    </p:spTree>
    <p:extLst>
      <p:ext uri="{BB962C8B-B14F-4D97-AF65-F5344CB8AC3E}">
        <p14:creationId xmlns:p14="http://schemas.microsoft.com/office/powerpoint/2010/main" val="3711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E1ED728-000F-6748-9E61-714C20821365}" type="datetimeFigureOut">
              <a:rPr lang="es-ES" smtClean="0"/>
              <a:t>30/03/2017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6169BA0-5F6B-D448-85AC-659848F7B101}" type="slidenum">
              <a:rPr lang="es-ES" smtClean="0"/>
              <a:t>‹Nº›</a:t>
            </a:fld>
            <a:endParaRPr lang="es-ES"/>
          </a:p>
        </p:txBody>
      </p:sp>
    </p:spTree>
    <p:extLst>
      <p:ext uri="{BB962C8B-B14F-4D97-AF65-F5344CB8AC3E}">
        <p14:creationId xmlns:p14="http://schemas.microsoft.com/office/powerpoint/2010/main" val="339802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E1ED728-000F-6748-9E61-714C20821365}" type="datetimeFigureOut">
              <a:rPr lang="es-ES" smtClean="0"/>
              <a:t>30/03/2017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6169BA0-5F6B-D448-85AC-659848F7B101}" type="slidenum">
              <a:rPr lang="es-ES" smtClean="0"/>
              <a:t>‹Nº›</a:t>
            </a:fld>
            <a:endParaRPr lang="es-ES"/>
          </a:p>
        </p:txBody>
      </p:sp>
    </p:spTree>
    <p:extLst>
      <p:ext uri="{BB962C8B-B14F-4D97-AF65-F5344CB8AC3E}">
        <p14:creationId xmlns:p14="http://schemas.microsoft.com/office/powerpoint/2010/main" val="117486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E1ED728-000F-6748-9E61-714C20821365}" type="datetimeFigureOut">
              <a:rPr lang="es-ES" smtClean="0"/>
              <a:t>30/03/2017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6169BA0-5F6B-D448-85AC-659848F7B101}" type="slidenum">
              <a:rPr lang="es-ES" smtClean="0"/>
              <a:t>‹Nº›</a:t>
            </a:fld>
            <a:endParaRPr lang="es-ES"/>
          </a:p>
        </p:txBody>
      </p:sp>
    </p:spTree>
    <p:extLst>
      <p:ext uri="{BB962C8B-B14F-4D97-AF65-F5344CB8AC3E}">
        <p14:creationId xmlns:p14="http://schemas.microsoft.com/office/powerpoint/2010/main" val="248050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E1ED728-000F-6748-9E61-714C20821365}" type="datetimeFigureOut">
              <a:rPr lang="es-ES" smtClean="0"/>
              <a:t>30/03/2017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169BA0-5F6B-D448-85AC-659848F7B101}" type="slidenum">
              <a:rPr lang="es-ES" smtClean="0"/>
              <a:t>‹Nº›</a:t>
            </a:fld>
            <a:endParaRPr lang="es-ES"/>
          </a:p>
        </p:txBody>
      </p:sp>
    </p:spTree>
    <p:extLst>
      <p:ext uri="{BB962C8B-B14F-4D97-AF65-F5344CB8AC3E}">
        <p14:creationId xmlns:p14="http://schemas.microsoft.com/office/powerpoint/2010/main" val="397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E1ED728-000F-6748-9E61-714C20821365}" type="datetimeFigureOut">
              <a:rPr lang="es-ES" smtClean="0"/>
              <a:t>30/03/2017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169BA0-5F6B-D448-85AC-659848F7B101}" type="slidenum">
              <a:rPr lang="es-ES" smtClean="0"/>
              <a:t>‹Nº›</a:t>
            </a:fld>
            <a:endParaRPr lang="es-ES"/>
          </a:p>
        </p:txBody>
      </p:sp>
    </p:spTree>
    <p:extLst>
      <p:ext uri="{BB962C8B-B14F-4D97-AF65-F5344CB8AC3E}">
        <p14:creationId xmlns:p14="http://schemas.microsoft.com/office/powerpoint/2010/main" val="355633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ED728-000F-6748-9E61-714C20821365}" type="datetimeFigureOut">
              <a:rPr lang="es-ES" smtClean="0"/>
              <a:t>30/03/2017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69BA0-5F6B-D448-85AC-659848F7B101}" type="slidenum">
              <a:rPr lang="es-ES" smtClean="0"/>
              <a:t>‹Nº›</a:t>
            </a:fld>
            <a:endParaRPr lang="es-ES"/>
          </a:p>
        </p:txBody>
      </p:sp>
    </p:spTree>
    <p:extLst>
      <p:ext uri="{BB962C8B-B14F-4D97-AF65-F5344CB8AC3E}">
        <p14:creationId xmlns:p14="http://schemas.microsoft.com/office/powerpoint/2010/main" val="20314595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pixabay.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Imagen 4" descr="portada P.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105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5" descr="azu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457200" y="1957294"/>
            <a:ext cx="8089153" cy="2554545"/>
          </a:xfrm>
          <a:prstGeom prst="rect">
            <a:avLst/>
          </a:prstGeom>
          <a:noFill/>
        </p:spPr>
        <p:txBody>
          <a:bodyPr wrap="square" rtlCol="0">
            <a:spAutoFit/>
          </a:bodyPr>
          <a:lstStyle/>
          <a:p>
            <a:pPr algn="just"/>
            <a:r>
              <a:rPr lang="es-ES" sz="2000" dirty="0" smtClean="0"/>
              <a:t>Después de haber creado el ambiente más adecuado a nuestros objetivos y estrategias, se inician las negociaciones propiamente dichas con un intercambio de información sobre la posición y objetivos de cada una de las partes.</a:t>
            </a:r>
            <a:endParaRPr lang="es-ES" sz="2000" b="1" dirty="0" smtClean="0"/>
          </a:p>
          <a:p>
            <a:pPr algn="just"/>
            <a:endParaRPr lang="es-ES" sz="2000" dirty="0" smtClean="0"/>
          </a:p>
          <a:p>
            <a:pPr algn="just"/>
            <a:r>
              <a:rPr lang="es-ES" sz="2000" dirty="0" smtClean="0"/>
              <a:t>En este proceso de la comunicación se distinguen 2 aspectos: el contenido de la información y la forma de comunicarla, ya sea verbal o no verbal; ambos aspectos en relación con la claridad, confianza y flexibilidad.</a:t>
            </a:r>
          </a:p>
        </p:txBody>
      </p:sp>
      <p:sp>
        <p:nvSpPr>
          <p:cNvPr id="4" name="3 Título"/>
          <p:cNvSpPr>
            <a:spLocks noGrp="1"/>
          </p:cNvSpPr>
          <p:nvPr>
            <p:ph type="title"/>
          </p:nvPr>
        </p:nvSpPr>
        <p:spPr>
          <a:xfrm>
            <a:off x="2032000" y="0"/>
            <a:ext cx="8229600" cy="1143000"/>
          </a:xfrm>
        </p:spPr>
        <p:txBody>
          <a:bodyPr>
            <a:normAutofit/>
          </a:bodyPr>
          <a:lstStyle/>
          <a:p>
            <a:r>
              <a:rPr lang="es-ES" sz="1600" b="1" dirty="0" smtClean="0">
                <a:solidFill>
                  <a:schemeClr val="bg1"/>
                </a:solidFill>
                <a:cs typeface="Bangla MN"/>
              </a:rPr>
              <a:t>2. Implementación de estrategias (Juego del principio)</a:t>
            </a:r>
            <a:endParaRPr lang="es-MX" sz="1600" b="1" dirty="0">
              <a:solidFill>
                <a:schemeClr val="bg1"/>
              </a:solidFill>
            </a:endParaRP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720" y="4744720"/>
            <a:ext cx="2926080" cy="2194560"/>
          </a:xfrm>
          <a:prstGeom prst="rect">
            <a:avLst/>
          </a:prstGeom>
        </p:spPr>
      </p:pic>
    </p:spTree>
    <p:extLst>
      <p:ext uri="{BB962C8B-B14F-4D97-AF65-F5344CB8AC3E}">
        <p14:creationId xmlns:p14="http://schemas.microsoft.com/office/powerpoint/2010/main" val="2311052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64096"/>
            <a:ext cx="4151954" cy="2962592"/>
          </a:xfrm>
          <a:prstGeom prst="rect">
            <a:avLst/>
          </a:prstGeom>
        </p:spPr>
      </p:pic>
      <p:sp>
        <p:nvSpPr>
          <p:cNvPr id="3" name="Marcador de contenido 2"/>
          <p:cNvSpPr>
            <a:spLocks noGrp="1"/>
          </p:cNvSpPr>
          <p:nvPr>
            <p:ph idx="1"/>
          </p:nvPr>
        </p:nvSpPr>
        <p:spPr>
          <a:xfrm>
            <a:off x="457200" y="1600201"/>
            <a:ext cx="4353859" cy="2717800"/>
          </a:xfrm>
        </p:spPr>
        <p:txBody>
          <a:bodyPr>
            <a:normAutofit/>
          </a:bodyPr>
          <a:lstStyle/>
          <a:p>
            <a:pPr algn="just"/>
            <a:r>
              <a:rPr lang="es-ES" sz="2000" dirty="0" smtClean="0"/>
              <a:t>Estrategia de negociación tipo confrontación:</a:t>
            </a:r>
          </a:p>
          <a:p>
            <a:pPr lvl="1" algn="just">
              <a:buFont typeface="Wingdings" charset="2"/>
              <a:buChar char="ü"/>
            </a:pPr>
            <a:r>
              <a:rPr lang="es-ES" sz="2000" dirty="0" smtClean="0"/>
              <a:t>Ambiente formal</a:t>
            </a:r>
          </a:p>
          <a:p>
            <a:pPr lvl="1" algn="just">
              <a:buFont typeface="Wingdings" charset="2"/>
              <a:buChar char="ü"/>
            </a:pPr>
            <a:r>
              <a:rPr lang="es-ES" sz="2000" dirty="0" smtClean="0"/>
              <a:t>Ambiente antagónico</a:t>
            </a:r>
          </a:p>
          <a:p>
            <a:pPr lvl="1" algn="just"/>
            <a:endParaRPr lang="es-ES" sz="2400" dirty="0"/>
          </a:p>
        </p:txBody>
      </p:sp>
      <p:sp>
        <p:nvSpPr>
          <p:cNvPr id="4" name="Marcador de contenido 2"/>
          <p:cNvSpPr txBox="1">
            <a:spLocks/>
          </p:cNvSpPr>
          <p:nvPr/>
        </p:nvSpPr>
        <p:spPr>
          <a:xfrm>
            <a:off x="4332941" y="4318000"/>
            <a:ext cx="4353859" cy="20947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ES" sz="2000" dirty="0" smtClean="0"/>
              <a:t>Estrategia de negociación tipo cooperativa:</a:t>
            </a:r>
          </a:p>
          <a:p>
            <a:pPr lvl="1" algn="just">
              <a:buFont typeface="Wingdings" charset="2"/>
              <a:buChar char="ü"/>
            </a:pPr>
            <a:r>
              <a:rPr lang="es-ES" sz="2000" dirty="0" smtClean="0"/>
              <a:t>Ambiente cordial</a:t>
            </a:r>
          </a:p>
        </p:txBody>
      </p:sp>
      <p:sp>
        <p:nvSpPr>
          <p:cNvPr id="8" name="7 Título"/>
          <p:cNvSpPr>
            <a:spLocks noGrp="1"/>
          </p:cNvSpPr>
          <p:nvPr>
            <p:ph type="title"/>
          </p:nvPr>
        </p:nvSpPr>
        <p:spPr/>
        <p:txBody>
          <a:bodyPr/>
          <a:lstStyle/>
          <a:p>
            <a:r>
              <a:rPr lang="es-ES" dirty="0" smtClean="0"/>
              <a:t>Ejemplo:</a:t>
            </a:r>
            <a:endParaRPr lang="es-MX" dirty="0"/>
          </a:p>
        </p:txBody>
      </p:sp>
      <p:sp>
        <p:nvSpPr>
          <p:cNvPr id="9"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600" y="3726688"/>
            <a:ext cx="2926080" cy="1944624"/>
          </a:xfrm>
          <a:prstGeom prst="rect">
            <a:avLst/>
          </a:prstGeom>
        </p:spPr>
      </p:pic>
    </p:spTree>
    <p:extLst>
      <p:ext uri="{BB962C8B-B14F-4D97-AF65-F5344CB8AC3E}">
        <p14:creationId xmlns:p14="http://schemas.microsoft.com/office/powerpoint/2010/main" val="2253793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836706"/>
            <a:ext cx="8229600" cy="3466633"/>
          </a:xfrm>
        </p:spPr>
        <p:txBody>
          <a:bodyPr>
            <a:normAutofit/>
          </a:bodyPr>
          <a:lstStyle/>
          <a:p>
            <a:pPr algn="just"/>
            <a:r>
              <a:rPr lang="es-ES" sz="2000" dirty="0" smtClean="0"/>
              <a:t>Las ofertas que se hagan son la parte más importante de esta etapa. Hay que cerciorarse de que la otra parte entiende con exactitud qué es lo que incluye y qué no está incluido en la oferta. Las ofertas vagas pueden causar malos y costosos entendidos, así como pérdida de credibilidad. </a:t>
            </a:r>
            <a:endParaRPr lang="es-ES" sz="2000" dirty="0"/>
          </a:p>
        </p:txBody>
      </p:sp>
      <p:sp>
        <p:nvSpPr>
          <p:cNvPr id="5"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960" y="2784749"/>
            <a:ext cx="4196080" cy="2788645"/>
          </a:xfrm>
          <a:prstGeom prst="rect">
            <a:avLst/>
          </a:prstGeom>
        </p:spPr>
      </p:pic>
    </p:spTree>
    <p:extLst>
      <p:ext uri="{BB962C8B-B14F-4D97-AF65-F5344CB8AC3E}">
        <p14:creationId xmlns:p14="http://schemas.microsoft.com/office/powerpoint/2010/main" val="3635631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descr="azu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762000" y="1854200"/>
            <a:ext cx="7924800" cy="4525963"/>
          </a:xfrm>
        </p:spPr>
        <p:txBody>
          <a:bodyPr>
            <a:normAutofit/>
          </a:bodyPr>
          <a:lstStyle/>
          <a:p>
            <a:pPr marL="0" indent="0" algn="just">
              <a:buNone/>
            </a:pPr>
            <a:r>
              <a:rPr lang="es-ES" sz="2000" dirty="0" smtClean="0"/>
              <a:t>En esta etapa se precisarán formas y medios para acortar la distancia entre las posiciones definidas en la etapa anterior a base de dar y obtener concesiones.</a:t>
            </a:r>
            <a:br>
              <a:rPr lang="es-ES" sz="2000" dirty="0" smtClean="0"/>
            </a:br>
            <a:endParaRPr lang="es-ES" sz="2000" dirty="0" smtClean="0"/>
          </a:p>
          <a:p>
            <a:pPr algn="just"/>
            <a:r>
              <a:rPr lang="es-ES" sz="2000" dirty="0" smtClean="0"/>
              <a:t>Es importante iniciar la negociación tratando de lograr los objetivos al máximo, sin apegarse a conseguir algo que no será posible.</a:t>
            </a:r>
          </a:p>
          <a:p>
            <a:pPr algn="just"/>
            <a:r>
              <a:rPr lang="es-ES" sz="2000" dirty="0" smtClean="0"/>
              <a:t>No acepte la primera oferta, asegúrese de que no habrá más movimientos a su favor.</a:t>
            </a:r>
          </a:p>
          <a:p>
            <a:pPr algn="just"/>
            <a:r>
              <a:rPr lang="es-ES" sz="2000" dirty="0" smtClean="0"/>
              <a:t>Trate siempre de que al conceder algo, obtenga a favor algo valioso.</a:t>
            </a:r>
          </a:p>
        </p:txBody>
      </p:sp>
      <p:sp>
        <p:nvSpPr>
          <p:cNvPr id="4" name="3 Título"/>
          <p:cNvSpPr>
            <a:spLocks noGrp="1"/>
          </p:cNvSpPr>
          <p:nvPr>
            <p:ph type="title"/>
          </p:nvPr>
        </p:nvSpPr>
        <p:spPr>
          <a:xfrm>
            <a:off x="1452880" y="0"/>
            <a:ext cx="8229600" cy="1143000"/>
          </a:xfrm>
        </p:spPr>
        <p:txBody>
          <a:bodyPr>
            <a:normAutofit/>
          </a:bodyPr>
          <a:lstStyle/>
          <a:p>
            <a:r>
              <a:rPr lang="es-ES" sz="1600" b="1" dirty="0" smtClean="0">
                <a:solidFill>
                  <a:schemeClr val="bg1"/>
                </a:solidFill>
                <a:cs typeface="Bangla MN"/>
              </a:rPr>
              <a:t>3. Ajuste de posiciones (Juego de mitad)</a:t>
            </a:r>
            <a:endParaRPr lang="es-MX" sz="1600" b="1" dirty="0"/>
          </a:p>
        </p:txBody>
      </p:sp>
    </p:spTree>
    <p:extLst>
      <p:ext uri="{BB962C8B-B14F-4D97-AF65-F5344CB8AC3E}">
        <p14:creationId xmlns:p14="http://schemas.microsoft.com/office/powerpoint/2010/main" val="4055598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600" y="3611880"/>
            <a:ext cx="2341880" cy="2341880"/>
          </a:xfrm>
          <a:prstGeom prst="rect">
            <a:avLst/>
          </a:prstGeom>
        </p:spPr>
      </p:pic>
      <p:sp>
        <p:nvSpPr>
          <p:cNvPr id="3" name="Marcador de contenido 2"/>
          <p:cNvSpPr>
            <a:spLocks noGrp="1"/>
          </p:cNvSpPr>
          <p:nvPr>
            <p:ph idx="1"/>
          </p:nvPr>
        </p:nvSpPr>
        <p:spPr>
          <a:xfrm>
            <a:off x="457200" y="539377"/>
            <a:ext cx="8229600" cy="4525963"/>
          </a:xfrm>
        </p:spPr>
        <p:txBody>
          <a:bodyPr>
            <a:normAutofit/>
          </a:bodyPr>
          <a:lstStyle/>
          <a:p>
            <a:pPr algn="just"/>
            <a:r>
              <a:rPr lang="es-ES" sz="2000" dirty="0"/>
              <a:t>Haga que las concesiones parezcan difíciles de </a:t>
            </a:r>
            <a:r>
              <a:rPr lang="es-ES" sz="2000" dirty="0" smtClean="0"/>
              <a:t>otorgar.</a:t>
            </a:r>
          </a:p>
          <a:p>
            <a:pPr algn="just"/>
            <a:r>
              <a:rPr lang="es-ES" sz="2000" dirty="0" smtClean="0"/>
              <a:t>Evite hacer grande concesiones, demasiado rápido.</a:t>
            </a:r>
            <a:endParaRPr lang="es-ES" sz="2000" dirty="0"/>
          </a:p>
          <a:p>
            <a:pPr algn="just"/>
            <a:r>
              <a:rPr lang="es-ES" sz="2000" dirty="0"/>
              <a:t>Las palabras y las acciones de </a:t>
            </a:r>
            <a:r>
              <a:rPr lang="es-ES" sz="2000" dirty="0" smtClean="0"/>
              <a:t>usted, </a:t>
            </a:r>
            <a:r>
              <a:rPr lang="es-ES" sz="2000" dirty="0"/>
              <a:t>deben indicar que le duele hacer estas </a:t>
            </a:r>
            <a:r>
              <a:rPr lang="es-ES" sz="2000" dirty="0" smtClean="0"/>
              <a:t>concesiones y que son realmente importantes.</a:t>
            </a:r>
          </a:p>
          <a:p>
            <a:pPr algn="just"/>
            <a:r>
              <a:rPr lang="es-ES" sz="2000" dirty="0" smtClean="0"/>
              <a:t>Es mejor entregar más concesiones pequeñas que una grande.</a:t>
            </a:r>
          </a:p>
          <a:p>
            <a:pPr algn="just"/>
            <a:r>
              <a:rPr lang="es-ES" sz="2000" dirty="0" smtClean="0"/>
              <a:t>No conviene echar marcha atrás a una concesión otorgada, a menos que las consecuencias sean graves.</a:t>
            </a:r>
          </a:p>
        </p:txBody>
      </p:sp>
      <p:sp>
        <p:nvSpPr>
          <p:cNvPr id="5"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no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245562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509493"/>
            <a:ext cx="8229600" cy="4525963"/>
          </a:xfrm>
        </p:spPr>
        <p:txBody>
          <a:bodyPr>
            <a:normAutofit/>
          </a:bodyPr>
          <a:lstStyle/>
          <a:p>
            <a:r>
              <a:rPr lang="es-ES" sz="2000" dirty="0" smtClean="0"/>
              <a:t>Existen 2 situaciones que se presentan con frecuencia en la etapa de negociación: suspensiones temporales y retirada de una de las partes</a:t>
            </a:r>
          </a:p>
          <a:p>
            <a:endParaRPr lang="es-ES" sz="2000" dirty="0"/>
          </a:p>
          <a:p>
            <a:pPr lvl="1">
              <a:buFont typeface="Wingdings" charset="2"/>
              <a:buChar char="ü"/>
            </a:pPr>
            <a:r>
              <a:rPr lang="es-ES" sz="2000" dirty="0" smtClean="0"/>
              <a:t>Si decide  retirarse, hágalo de forma lenta de tal forma que puedan detenerlo y tal vez ofrecerle alguna concesión adicional.</a:t>
            </a:r>
          </a:p>
          <a:p>
            <a:pPr lvl="1">
              <a:buFont typeface="Wingdings" charset="2"/>
              <a:buChar char="ü"/>
            </a:pPr>
            <a:r>
              <a:rPr lang="es-ES" sz="2000" dirty="0" smtClean="0"/>
              <a:t>Si </a:t>
            </a:r>
            <a:r>
              <a:rPr lang="es-ES" sz="2000" dirty="0"/>
              <a:t>ellos hacen la </a:t>
            </a:r>
            <a:r>
              <a:rPr lang="es-ES" sz="2000" dirty="0" smtClean="0"/>
              <a:t>retirada, </a:t>
            </a:r>
            <a:r>
              <a:rPr lang="es-ES" sz="2000" dirty="0"/>
              <a:t>no pierda su posición al insistir en que se retiren, exprese sólo su pesar por tal </a:t>
            </a:r>
            <a:r>
              <a:rPr lang="es-ES" sz="2000" dirty="0" smtClean="0"/>
              <a:t>decisión.</a:t>
            </a:r>
            <a:endParaRPr lang="es-ES" sz="2000" dirty="0"/>
          </a:p>
          <a:p>
            <a:endParaRPr lang="es-ES" sz="2400" dirty="0"/>
          </a:p>
        </p:txBody>
      </p:sp>
      <p:sp>
        <p:nvSpPr>
          <p:cNvPr id="5"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880" y="4121056"/>
            <a:ext cx="2682240" cy="2011680"/>
          </a:xfrm>
          <a:prstGeom prst="rect">
            <a:avLst/>
          </a:prstGeom>
        </p:spPr>
      </p:pic>
    </p:spTree>
    <p:extLst>
      <p:ext uri="{BB962C8B-B14F-4D97-AF65-F5344CB8AC3E}">
        <p14:creationId xmlns:p14="http://schemas.microsoft.com/office/powerpoint/2010/main" val="26355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azu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1643529" y="1600200"/>
            <a:ext cx="5976472" cy="4525963"/>
          </a:xfrm>
        </p:spPr>
        <p:txBody>
          <a:bodyPr>
            <a:noAutofit/>
          </a:bodyPr>
          <a:lstStyle/>
          <a:p>
            <a:pPr>
              <a:buClr>
                <a:srgbClr val="EFB100"/>
              </a:buClr>
              <a:buFont typeface="Wingdings" charset="2"/>
              <a:buChar char="v"/>
            </a:pPr>
            <a:r>
              <a:rPr lang="es-ES" sz="2000" dirty="0" smtClean="0"/>
              <a:t>Socavamiento de confianza</a:t>
            </a:r>
          </a:p>
          <a:p>
            <a:pPr>
              <a:buClr>
                <a:srgbClr val="EFB100"/>
              </a:buClr>
              <a:buFont typeface="Wingdings" charset="2"/>
              <a:buChar char="v"/>
            </a:pPr>
            <a:r>
              <a:rPr lang="es-ES" sz="2000" dirty="0" smtClean="0"/>
              <a:t>Hombre bueno- Hombre malo</a:t>
            </a:r>
          </a:p>
          <a:p>
            <a:pPr>
              <a:buClr>
                <a:srgbClr val="EFB100"/>
              </a:buClr>
              <a:buFont typeface="Wingdings" charset="2"/>
              <a:buChar char="v"/>
            </a:pPr>
            <a:r>
              <a:rPr lang="es-ES" sz="2000" dirty="0" smtClean="0"/>
              <a:t>Somos los mejores</a:t>
            </a:r>
          </a:p>
          <a:p>
            <a:pPr>
              <a:buClr>
                <a:srgbClr val="EFB100"/>
              </a:buClr>
              <a:buFont typeface="Wingdings" charset="2"/>
              <a:buChar char="v"/>
            </a:pPr>
            <a:r>
              <a:rPr lang="es-ES" sz="2000" dirty="0" smtClean="0"/>
              <a:t>Admisión de culpa</a:t>
            </a:r>
          </a:p>
          <a:p>
            <a:pPr>
              <a:buClr>
                <a:srgbClr val="EFB100"/>
              </a:buClr>
              <a:buFont typeface="Wingdings" charset="2"/>
              <a:buChar char="v"/>
            </a:pPr>
            <a:r>
              <a:rPr lang="es-ES" sz="2000" dirty="0" smtClean="0"/>
              <a:t>Enfoque inocente</a:t>
            </a:r>
          </a:p>
          <a:p>
            <a:pPr>
              <a:buClr>
                <a:srgbClr val="EFB100"/>
              </a:buClr>
              <a:buFont typeface="Wingdings" charset="2"/>
              <a:buChar char="v"/>
            </a:pPr>
            <a:r>
              <a:rPr lang="es-ES" sz="2000" dirty="0" smtClean="0"/>
              <a:t>Invocar a la competencia</a:t>
            </a:r>
          </a:p>
          <a:p>
            <a:pPr>
              <a:buClr>
                <a:srgbClr val="EFB100"/>
              </a:buClr>
              <a:buFont typeface="Wingdings" charset="2"/>
              <a:buChar char="v"/>
            </a:pPr>
            <a:r>
              <a:rPr lang="es-ES" sz="2000" dirty="0" smtClean="0"/>
              <a:t>“Ir de pesca”</a:t>
            </a:r>
          </a:p>
          <a:p>
            <a:pPr>
              <a:buClr>
                <a:srgbClr val="EFB100"/>
              </a:buClr>
              <a:buFont typeface="Wingdings" charset="2"/>
              <a:buChar char="v"/>
            </a:pPr>
            <a:r>
              <a:rPr lang="es-ES" sz="2000" dirty="0" smtClean="0"/>
              <a:t>Desastre</a:t>
            </a:r>
          </a:p>
          <a:p>
            <a:pPr>
              <a:buClr>
                <a:srgbClr val="EFB100"/>
              </a:buClr>
              <a:buFont typeface="Wingdings" charset="2"/>
              <a:buChar char="v"/>
            </a:pPr>
            <a:r>
              <a:rPr lang="es-ES" sz="2000" dirty="0" smtClean="0"/>
              <a:t>“Es práctica normal” </a:t>
            </a:r>
            <a:endParaRPr lang="es-ES" sz="2000" dirty="0"/>
          </a:p>
        </p:txBody>
      </p:sp>
      <p:sp>
        <p:nvSpPr>
          <p:cNvPr id="5" name="4 Título"/>
          <p:cNvSpPr>
            <a:spLocks noGrp="1"/>
          </p:cNvSpPr>
          <p:nvPr>
            <p:ph type="title"/>
          </p:nvPr>
        </p:nvSpPr>
        <p:spPr>
          <a:xfrm>
            <a:off x="-325120" y="30798"/>
            <a:ext cx="8229600" cy="1143000"/>
          </a:xfrm>
        </p:spPr>
        <p:txBody>
          <a:bodyPr>
            <a:normAutofit/>
          </a:bodyPr>
          <a:lstStyle/>
          <a:p>
            <a:r>
              <a:rPr lang="es-ES" sz="1800" b="1" dirty="0" smtClean="0">
                <a:solidFill>
                  <a:schemeClr val="bg1"/>
                </a:solidFill>
              </a:rPr>
              <a:t>Tácticas</a:t>
            </a:r>
            <a:endParaRPr lang="es-MX" sz="1800" b="1" dirty="0">
              <a:solidFill>
                <a:schemeClr val="bg1"/>
              </a:solidFill>
            </a:endParaRPr>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360" y="3100493"/>
            <a:ext cx="3220720" cy="2147146"/>
          </a:xfrm>
          <a:prstGeom prst="rect">
            <a:avLst/>
          </a:prstGeom>
        </p:spPr>
      </p:pic>
    </p:spTree>
    <p:extLst>
      <p:ext uri="{BB962C8B-B14F-4D97-AF65-F5344CB8AC3E}">
        <p14:creationId xmlns:p14="http://schemas.microsoft.com/office/powerpoint/2010/main" val="3019211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5" descr="azu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1419412" y="1600200"/>
            <a:ext cx="6768353" cy="4525963"/>
          </a:xfrm>
        </p:spPr>
        <p:txBody>
          <a:bodyPr>
            <a:noAutofit/>
          </a:bodyPr>
          <a:lstStyle/>
          <a:p>
            <a:pPr>
              <a:buClr>
                <a:schemeClr val="accent3">
                  <a:lumMod val="75000"/>
                </a:schemeClr>
              </a:buClr>
              <a:buFont typeface="Wingdings" charset="2"/>
              <a:buChar char="v"/>
            </a:pPr>
            <a:r>
              <a:rPr lang="es-ES" sz="2000" dirty="0" smtClean="0"/>
              <a:t>Establecimiento de agendas</a:t>
            </a:r>
          </a:p>
          <a:p>
            <a:pPr>
              <a:buClr>
                <a:schemeClr val="accent3">
                  <a:lumMod val="75000"/>
                </a:schemeClr>
              </a:buClr>
              <a:buFont typeface="Wingdings" charset="2"/>
              <a:buChar char="v"/>
            </a:pPr>
            <a:r>
              <a:rPr lang="es-ES" sz="2000" dirty="0" smtClean="0"/>
              <a:t>Poner al oponente en posición defensiva</a:t>
            </a:r>
          </a:p>
          <a:p>
            <a:pPr>
              <a:buClr>
                <a:schemeClr val="accent3">
                  <a:lumMod val="75000"/>
                </a:schemeClr>
              </a:buClr>
              <a:buFont typeface="Wingdings" charset="2"/>
              <a:buChar char="v"/>
            </a:pPr>
            <a:r>
              <a:rPr lang="es-ES" sz="2000" dirty="0" smtClean="0"/>
              <a:t>Confundir y desorientar</a:t>
            </a:r>
          </a:p>
          <a:p>
            <a:pPr>
              <a:buClr>
                <a:schemeClr val="accent3">
                  <a:lumMod val="75000"/>
                </a:schemeClr>
              </a:buClr>
              <a:buFont typeface="Wingdings" charset="2"/>
              <a:buChar char="v"/>
            </a:pPr>
            <a:r>
              <a:rPr lang="es-ES" sz="2000" dirty="0" smtClean="0"/>
              <a:t>Aparecer cooperativo sin hacer ningún compromiso</a:t>
            </a:r>
          </a:p>
          <a:p>
            <a:pPr>
              <a:buClr>
                <a:schemeClr val="accent3">
                  <a:lumMod val="75000"/>
                </a:schemeClr>
              </a:buClr>
              <a:buFont typeface="Wingdings" charset="2"/>
              <a:buChar char="v"/>
            </a:pPr>
            <a:r>
              <a:rPr lang="es-ES" sz="2000" dirty="0" smtClean="0"/>
              <a:t>Manejar la idea de que el acuerdo está muy cerca</a:t>
            </a:r>
          </a:p>
          <a:p>
            <a:pPr>
              <a:buClr>
                <a:schemeClr val="accent3">
                  <a:lumMod val="75000"/>
                </a:schemeClr>
              </a:buClr>
              <a:buFont typeface="Wingdings" charset="2"/>
              <a:buChar char="v"/>
            </a:pPr>
            <a:r>
              <a:rPr lang="es-ES" sz="2000" dirty="0" smtClean="0"/>
              <a:t>Uso del tiempo</a:t>
            </a:r>
          </a:p>
          <a:p>
            <a:pPr>
              <a:buClr>
                <a:schemeClr val="accent3">
                  <a:lumMod val="75000"/>
                </a:schemeClr>
              </a:buClr>
              <a:buFont typeface="Wingdings" charset="2"/>
              <a:buChar char="v"/>
            </a:pPr>
            <a:r>
              <a:rPr lang="es-ES" sz="2000" dirty="0" smtClean="0"/>
              <a:t>Necesidad de comprobación</a:t>
            </a:r>
          </a:p>
          <a:p>
            <a:pPr>
              <a:buClr>
                <a:schemeClr val="accent3">
                  <a:lumMod val="75000"/>
                </a:schemeClr>
              </a:buClr>
              <a:buFont typeface="Wingdings" charset="2"/>
              <a:buChar char="v"/>
            </a:pPr>
            <a:r>
              <a:rPr lang="es-ES" sz="2000" dirty="0" smtClean="0"/>
              <a:t>Asociación </a:t>
            </a:r>
          </a:p>
          <a:p>
            <a:pPr>
              <a:buClr>
                <a:schemeClr val="accent3">
                  <a:lumMod val="75000"/>
                </a:schemeClr>
              </a:buClr>
              <a:buFont typeface="Wingdings" charset="2"/>
              <a:buChar char="v"/>
            </a:pPr>
            <a:r>
              <a:rPr lang="es-ES" sz="2000" dirty="0" smtClean="0"/>
              <a:t>Falta de autoridad</a:t>
            </a:r>
          </a:p>
          <a:p>
            <a:pPr>
              <a:buClr>
                <a:schemeClr val="accent3">
                  <a:lumMod val="75000"/>
                </a:schemeClr>
              </a:buClr>
              <a:buFont typeface="Wingdings" charset="2"/>
              <a:buChar char="v"/>
            </a:pPr>
            <a:r>
              <a:rPr lang="es-ES" sz="2000" dirty="0" smtClean="0"/>
              <a:t>Oferta final</a:t>
            </a:r>
          </a:p>
          <a:p>
            <a:pPr>
              <a:buClr>
                <a:schemeClr val="accent3">
                  <a:lumMod val="75000"/>
                </a:schemeClr>
              </a:buClr>
              <a:buFont typeface="Wingdings" charset="2"/>
              <a:buChar char="v"/>
            </a:pPr>
            <a:endParaRPr lang="es-ES" sz="2400" dirty="0" smtClean="0"/>
          </a:p>
        </p:txBody>
      </p:sp>
      <p:sp>
        <p:nvSpPr>
          <p:cNvPr id="6" name="5 Título"/>
          <p:cNvSpPr>
            <a:spLocks noGrp="1"/>
          </p:cNvSpPr>
          <p:nvPr>
            <p:ph type="title"/>
          </p:nvPr>
        </p:nvSpPr>
        <p:spPr>
          <a:xfrm>
            <a:off x="-233680" y="0"/>
            <a:ext cx="8229600" cy="1143000"/>
          </a:xfrm>
        </p:spPr>
        <p:txBody>
          <a:bodyPr>
            <a:normAutofit/>
          </a:bodyPr>
          <a:lstStyle/>
          <a:p>
            <a:r>
              <a:rPr lang="es-ES" sz="1800" b="1" dirty="0" smtClean="0">
                <a:solidFill>
                  <a:schemeClr val="bg1"/>
                </a:solidFill>
              </a:rPr>
              <a:t>Maniobras</a:t>
            </a:r>
            <a:endParaRPr lang="es-MX" sz="1800" b="1" dirty="0">
              <a:solidFill>
                <a:schemeClr val="bg1"/>
              </a:solidFill>
            </a:endParaRPr>
          </a:p>
        </p:txBody>
      </p:sp>
    </p:spTree>
    <p:extLst>
      <p:ext uri="{BB962C8B-B14F-4D97-AF65-F5344CB8AC3E}">
        <p14:creationId xmlns:p14="http://schemas.microsoft.com/office/powerpoint/2010/main" val="3927736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descr="azu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762000" y="1854200"/>
            <a:ext cx="7924800" cy="4525963"/>
          </a:xfrm>
        </p:spPr>
        <p:txBody>
          <a:bodyPr>
            <a:normAutofit/>
          </a:bodyPr>
          <a:lstStyle/>
          <a:p>
            <a:pPr marL="0" indent="0" algn="just">
              <a:buNone/>
            </a:pPr>
            <a:r>
              <a:rPr lang="es-ES" sz="2000" dirty="0" smtClean="0"/>
              <a:t>Terminando el proceso de negociación, existen personas que después de aceptar ciertas condiciones, no están dispuestas a reconocer su compromiso. Para evitar esta situación se recomienda utilizar la técnica</a:t>
            </a:r>
            <a:r>
              <a:rPr lang="mr-IN" sz="2000" dirty="0" smtClean="0"/>
              <a:t>…</a:t>
            </a:r>
            <a:endParaRPr lang="es-ES_tradnl" sz="2000" dirty="0" smtClean="0"/>
          </a:p>
          <a:p>
            <a:pPr marL="0" indent="0" algn="just">
              <a:buNone/>
            </a:pPr>
            <a:endParaRPr lang="es-ES" sz="2000" dirty="0" smtClean="0"/>
          </a:p>
          <a:p>
            <a:pPr marL="0" indent="0" algn="just">
              <a:buNone/>
            </a:pPr>
            <a:r>
              <a:rPr lang="es-ES" sz="2000" b="1" dirty="0" smtClean="0"/>
              <a:t>“Acuerdo de principio”: </a:t>
            </a:r>
            <a:r>
              <a:rPr lang="es-ES" sz="2000" dirty="0"/>
              <a:t>e</a:t>
            </a:r>
            <a:r>
              <a:rPr lang="es-ES" sz="2000" dirty="0" smtClean="0"/>
              <a:t>sta técnica consiste en asegurarse, en el curso de las negociaciones, que la otra parte entiende perfectamente a lo que se compromete y conseguir su aceptación en “principio”, siempre y cuando se cumplan las condiciones estipuladas. </a:t>
            </a:r>
          </a:p>
          <a:p>
            <a:pPr marL="0" indent="0" algn="just">
              <a:buNone/>
            </a:pPr>
            <a:endParaRPr lang="es-ES" sz="2400" dirty="0"/>
          </a:p>
        </p:txBody>
      </p:sp>
      <p:sp>
        <p:nvSpPr>
          <p:cNvPr id="4" name="3 Título"/>
          <p:cNvSpPr>
            <a:spLocks noGrp="1"/>
          </p:cNvSpPr>
          <p:nvPr>
            <p:ph type="title"/>
          </p:nvPr>
        </p:nvSpPr>
        <p:spPr>
          <a:xfrm>
            <a:off x="365760" y="40958"/>
            <a:ext cx="8229600" cy="1143000"/>
          </a:xfrm>
        </p:spPr>
        <p:txBody>
          <a:bodyPr>
            <a:normAutofit/>
          </a:bodyPr>
          <a:lstStyle/>
          <a:p>
            <a:r>
              <a:rPr lang="es-ES" sz="1800" b="1" dirty="0" smtClean="0">
                <a:solidFill>
                  <a:schemeClr val="bg1"/>
                </a:solidFill>
                <a:cs typeface="Bangla MN"/>
              </a:rPr>
              <a:t>4. Proceso de cierre</a:t>
            </a:r>
            <a:endParaRPr lang="es-MX" sz="1800" b="1" dirty="0"/>
          </a:p>
        </p:txBody>
      </p:sp>
    </p:spTree>
    <p:extLst>
      <p:ext uri="{BB962C8B-B14F-4D97-AF65-F5344CB8AC3E}">
        <p14:creationId xmlns:p14="http://schemas.microsoft.com/office/powerpoint/2010/main" val="2724866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81529" y="1097089"/>
            <a:ext cx="7380941" cy="2923877"/>
          </a:xfrm>
          <a:prstGeom prst="rect">
            <a:avLst/>
          </a:prstGeom>
        </p:spPr>
        <p:txBody>
          <a:bodyPr wrap="square">
            <a:spAutoFit/>
          </a:bodyPr>
          <a:lstStyle/>
          <a:p>
            <a:pPr algn="just"/>
            <a:r>
              <a:rPr lang="es-ES" sz="2000" dirty="0"/>
              <a:t>De esta manera será más fácil pasar a la etapa de aceptación y formalización de los compromisos </a:t>
            </a:r>
            <a:r>
              <a:rPr lang="es-ES" sz="2000" dirty="0" smtClean="0"/>
              <a:t>adquiridos. Existen varias técnicas que pueden utilizarse, como: </a:t>
            </a:r>
          </a:p>
          <a:p>
            <a:pPr algn="just"/>
            <a:endParaRPr lang="es-ES" sz="2000" dirty="0"/>
          </a:p>
          <a:p>
            <a:pPr marL="342900" indent="-342900" algn="just">
              <a:buFont typeface="Wingdings" charset="2"/>
              <a:buChar char="Ø"/>
            </a:pPr>
            <a:r>
              <a:rPr lang="es-ES" sz="2000" dirty="0" smtClean="0"/>
              <a:t>Convenios temporales</a:t>
            </a:r>
          </a:p>
          <a:p>
            <a:pPr marL="342900" indent="-342900" algn="just">
              <a:buFont typeface="Wingdings" charset="2"/>
              <a:buChar char="Ø"/>
            </a:pPr>
            <a:r>
              <a:rPr lang="es-ES" sz="2000" dirty="0" smtClean="0"/>
              <a:t>Convenios limitados </a:t>
            </a:r>
          </a:p>
          <a:p>
            <a:pPr marL="342900" indent="-342900" algn="just">
              <a:buFont typeface="Wingdings" charset="2"/>
              <a:buChar char="Ø"/>
            </a:pPr>
            <a:r>
              <a:rPr lang="es-ES" sz="2000" dirty="0" smtClean="0"/>
              <a:t>Convenios a futuro</a:t>
            </a:r>
          </a:p>
          <a:p>
            <a:pPr marL="342900" indent="-342900" algn="just">
              <a:buFont typeface="Wingdings" charset="2"/>
              <a:buChar char="Ø"/>
            </a:pPr>
            <a:r>
              <a:rPr lang="es-ES" sz="2000" dirty="0" smtClean="0"/>
              <a:t>Convenios diferidos</a:t>
            </a:r>
          </a:p>
          <a:p>
            <a:pPr marL="342900" indent="-342900" algn="just">
              <a:buFont typeface="Wingdings" charset="2"/>
              <a:buChar char="Ø"/>
            </a:pPr>
            <a:endParaRPr lang="es-ES" sz="2400" dirty="0"/>
          </a:p>
        </p:txBody>
      </p:sp>
      <p:sp>
        <p:nvSpPr>
          <p:cNvPr id="6"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4160" y="3195317"/>
            <a:ext cx="2834640" cy="1889761"/>
          </a:xfrm>
          <a:prstGeom prst="rect">
            <a:avLst/>
          </a:prstGeom>
        </p:spPr>
      </p:pic>
    </p:spTree>
    <p:extLst>
      <p:ext uri="{BB962C8B-B14F-4D97-AF65-F5344CB8AC3E}">
        <p14:creationId xmlns:p14="http://schemas.microsoft.com/office/powerpoint/2010/main" val="3009528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agen 3" descr="portadaA.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CuadroTexto 2"/>
          <p:cNvSpPr txBox="1">
            <a:spLocks noChangeArrowheads="1"/>
          </p:cNvSpPr>
          <p:nvPr/>
        </p:nvSpPr>
        <p:spPr bwMode="auto">
          <a:xfrm>
            <a:off x="3921125" y="3075296"/>
            <a:ext cx="4657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s-ES" sz="2800" b="1" dirty="0" smtClean="0">
                <a:solidFill>
                  <a:schemeClr val="bg1"/>
                </a:solidFill>
                <a:cs typeface="Bangla MN"/>
              </a:rPr>
              <a:t>   Desarrollo de la negociación</a:t>
            </a:r>
            <a:endParaRPr lang="es-ES" sz="2800" dirty="0">
              <a:solidFill>
                <a:schemeClr val="bg1"/>
              </a:solidFill>
              <a:latin typeface="Times" pitchFamily="2" charset="0"/>
            </a:endParaRPr>
          </a:p>
        </p:txBody>
      </p:sp>
    </p:spTree>
    <p:extLst>
      <p:ext uri="{BB962C8B-B14F-4D97-AF65-F5344CB8AC3E}">
        <p14:creationId xmlns:p14="http://schemas.microsoft.com/office/powerpoint/2010/main" val="1124940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32118" y="626193"/>
            <a:ext cx="7769411" cy="2862322"/>
          </a:xfrm>
          <a:prstGeom prst="rect">
            <a:avLst/>
          </a:prstGeom>
        </p:spPr>
        <p:txBody>
          <a:bodyPr wrap="square">
            <a:spAutoFit/>
          </a:bodyPr>
          <a:lstStyle/>
          <a:p>
            <a:pPr algn="just"/>
            <a:r>
              <a:rPr lang="es-ES" sz="2000" dirty="0"/>
              <a:t>Una vez que las condiciones del convenio han sido acordadas, es conveniente considerar las siguientes posibilidades: </a:t>
            </a:r>
          </a:p>
          <a:p>
            <a:pPr algn="just"/>
            <a:endParaRPr lang="es-ES" sz="2000" dirty="0"/>
          </a:p>
          <a:p>
            <a:pPr marL="342900" indent="-342900" algn="just">
              <a:buFont typeface="Wingdings" charset="2"/>
              <a:buChar char="Ø"/>
            </a:pPr>
            <a:r>
              <a:rPr lang="es-ES" sz="2000" dirty="0"/>
              <a:t>Última concesión </a:t>
            </a:r>
          </a:p>
          <a:p>
            <a:pPr marL="342900" indent="-342900" algn="just">
              <a:buFont typeface="Wingdings" charset="2"/>
              <a:buChar char="Ø"/>
            </a:pPr>
            <a:r>
              <a:rPr lang="es-ES" sz="2000" dirty="0"/>
              <a:t>Decisión arbitraria</a:t>
            </a:r>
          </a:p>
          <a:p>
            <a:pPr marL="342900" indent="-342900" algn="just">
              <a:buFont typeface="Wingdings" charset="2"/>
              <a:buChar char="Ø"/>
            </a:pPr>
            <a:r>
              <a:rPr lang="es-ES" sz="2000" dirty="0"/>
              <a:t>Usar referencias</a:t>
            </a:r>
          </a:p>
          <a:p>
            <a:pPr marL="342900" indent="-342900" algn="just">
              <a:buFont typeface="Wingdings" charset="2"/>
              <a:buChar char="Ø"/>
            </a:pPr>
            <a:endParaRPr lang="es-ES" sz="2000" dirty="0"/>
          </a:p>
          <a:p>
            <a:pPr algn="just"/>
            <a:r>
              <a:rPr lang="es-ES" sz="2000" dirty="0"/>
              <a:t>Cualquiera que sea la forma como se llegue al cierre, es fundamental poner el convenio por escrito a la mayor brevedad posible.</a:t>
            </a:r>
          </a:p>
        </p:txBody>
      </p:sp>
      <p:sp>
        <p:nvSpPr>
          <p:cNvPr id="6"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6240" y="4431923"/>
            <a:ext cx="1371600" cy="1460876"/>
          </a:xfrm>
          <a:prstGeom prst="rect">
            <a:avLst/>
          </a:prstGeom>
        </p:spPr>
      </p:pic>
    </p:spTree>
    <p:extLst>
      <p:ext uri="{BB962C8B-B14F-4D97-AF65-F5344CB8AC3E}">
        <p14:creationId xmlns:p14="http://schemas.microsoft.com/office/powerpoint/2010/main" val="3658785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tx2">
              <a:lumMod val="40000"/>
              <a:lumOff val="60000"/>
            </a:schemeClr>
          </a:solidFill>
        </p:spPr>
        <p:txBody>
          <a:bodyPr>
            <a:normAutofit/>
          </a:bodyPr>
          <a:lstStyle/>
          <a:p>
            <a:r>
              <a:rPr lang="es-ES" sz="4000" dirty="0" smtClean="0">
                <a:solidFill>
                  <a:schemeClr val="bg1"/>
                </a:solidFill>
                <a:cs typeface="Bangla MN"/>
              </a:rPr>
              <a:t>Después de la Negociación</a:t>
            </a:r>
            <a:r>
              <a:rPr lang="mr-IN" sz="4000" dirty="0" smtClean="0">
                <a:solidFill>
                  <a:schemeClr val="bg1"/>
                </a:solidFill>
                <a:cs typeface="Bangla MN"/>
              </a:rPr>
              <a:t>…</a:t>
            </a:r>
            <a:endParaRPr lang="es-ES" sz="4000" dirty="0">
              <a:solidFill>
                <a:schemeClr val="bg1"/>
              </a:solidFill>
              <a:cs typeface="Bangla MN"/>
            </a:endParaRPr>
          </a:p>
        </p:txBody>
      </p:sp>
      <p:sp>
        <p:nvSpPr>
          <p:cNvPr id="3" name="Marcador de contenido 2"/>
          <p:cNvSpPr>
            <a:spLocks noGrp="1"/>
          </p:cNvSpPr>
          <p:nvPr>
            <p:ph idx="1"/>
          </p:nvPr>
        </p:nvSpPr>
        <p:spPr>
          <a:xfrm>
            <a:off x="762000" y="1674907"/>
            <a:ext cx="7799294" cy="2717800"/>
          </a:xfrm>
        </p:spPr>
        <p:txBody>
          <a:bodyPr>
            <a:noAutofit/>
          </a:bodyPr>
          <a:lstStyle/>
          <a:p>
            <a:pPr marL="0" indent="0" algn="just">
              <a:buNone/>
            </a:pPr>
            <a:r>
              <a:rPr lang="es-ES" sz="2400" dirty="0" smtClean="0"/>
              <a:t>Al terminar las negociaciones, deben revisarse los resultados en forma inmediata con objeto de evitar problemas durante la ejecución y exista un buen seguimiento del acuerdo, así como también mejorar estrategias para futuras negociaciones. </a:t>
            </a:r>
          </a:p>
          <a:p>
            <a:pPr marL="0" indent="0" algn="just">
              <a:buNone/>
            </a:pPr>
            <a:endParaRPr lang="es-ES" sz="2400" dirty="0"/>
          </a:p>
          <a:p>
            <a:pPr marL="0" indent="0" algn="just">
              <a:buNone/>
            </a:pPr>
            <a:endParaRPr lang="es-ES" sz="2400" dirty="0" smtClean="0"/>
          </a:p>
          <a:p>
            <a:pPr marL="0" indent="0" algn="just">
              <a:buNone/>
            </a:pPr>
            <a:endParaRPr lang="es-ES" sz="2400" dirty="0"/>
          </a:p>
          <a:p>
            <a:pPr marL="0" indent="0" algn="just">
              <a:buNone/>
            </a:pPr>
            <a:endParaRPr lang="es-ES" sz="2400" dirty="0"/>
          </a:p>
        </p:txBody>
      </p:sp>
      <p:sp>
        <p:nvSpPr>
          <p:cNvPr id="5"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3723132"/>
            <a:ext cx="2926080" cy="2033016"/>
          </a:xfrm>
          <a:prstGeom prst="rect">
            <a:avLst/>
          </a:prstGeom>
        </p:spPr>
      </p:pic>
    </p:spTree>
    <p:extLst>
      <p:ext uri="{BB962C8B-B14F-4D97-AF65-F5344CB8AC3E}">
        <p14:creationId xmlns:p14="http://schemas.microsoft.com/office/powerpoint/2010/main" val="413039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txBox="1">
            <a:spLocks noGrp="1"/>
          </p:cNvSpPr>
          <p:nvPr>
            <p:ph idx="1"/>
          </p:nvPr>
        </p:nvSpPr>
        <p:spPr>
          <a:xfrm>
            <a:off x="528320" y="355600"/>
            <a:ext cx="8152503" cy="2886944"/>
          </a:xfrm>
          <a:prstGeom prst="rect">
            <a:avLst/>
          </a:prstGeom>
          <a:noFill/>
        </p:spPr>
        <p:txBody>
          <a:bodyPr wrap="square" rtlCol="0">
            <a:spAutoFit/>
          </a:bodyPr>
          <a:lstStyle/>
          <a:p>
            <a:pPr marL="0" indent="0">
              <a:buNone/>
            </a:pPr>
            <a:r>
              <a:rPr lang="es-ES" sz="2800" spc="-150" dirty="0" smtClean="0"/>
              <a:t>Análisis de resultados</a:t>
            </a:r>
            <a:r>
              <a:rPr lang="es-ES" sz="2800" dirty="0"/>
              <a:t/>
            </a:r>
            <a:br>
              <a:rPr lang="es-ES" sz="2800" dirty="0"/>
            </a:br>
            <a:endParaRPr lang="es-ES" sz="2800" dirty="0"/>
          </a:p>
          <a:p>
            <a:pPr marL="0" indent="0" algn="just">
              <a:buNone/>
            </a:pPr>
            <a:r>
              <a:rPr lang="es-ES" sz="2000" dirty="0" smtClean="0"/>
              <a:t>Este punto no sólo es importante para evaluar el grado de éxito logrado sino además, como parte del proceso de planeación de la próxima negociación. </a:t>
            </a:r>
          </a:p>
          <a:p>
            <a:pPr marL="0" indent="0" algn="just">
              <a:buNone/>
            </a:pPr>
            <a:endParaRPr lang="es-ES" sz="2800" dirty="0"/>
          </a:p>
          <a:p>
            <a:pPr marL="0" indent="0" algn="just">
              <a:buNone/>
            </a:pPr>
            <a:r>
              <a:rPr lang="es-ES" sz="2000" dirty="0" smtClean="0"/>
              <a:t>Este proceso cosiste en 3 pasos básicos:</a:t>
            </a:r>
          </a:p>
          <a:p>
            <a:pPr marL="0" indent="0" algn="just">
              <a:buNone/>
            </a:pPr>
            <a:endParaRPr lang="es-ES" sz="2000" dirty="0" smtClean="0"/>
          </a:p>
        </p:txBody>
      </p:sp>
      <p:sp>
        <p:nvSpPr>
          <p:cNvPr id="6"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graphicFrame>
        <p:nvGraphicFramePr>
          <p:cNvPr id="2" name="1 Diagrama"/>
          <p:cNvGraphicFramePr/>
          <p:nvPr>
            <p:extLst>
              <p:ext uri="{D42A27DB-BD31-4B8C-83A1-F6EECF244321}">
                <p14:modId xmlns:p14="http://schemas.microsoft.com/office/powerpoint/2010/main" val="2395390992"/>
              </p:ext>
            </p:extLst>
          </p:nvPr>
        </p:nvGraphicFramePr>
        <p:xfrm>
          <a:off x="816982" y="2890520"/>
          <a:ext cx="7158617" cy="317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3849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5" descr="azu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ítulo 9"/>
          <p:cNvSpPr>
            <a:spLocks noGrp="1"/>
          </p:cNvSpPr>
          <p:nvPr>
            <p:ph type="ctrTitle"/>
          </p:nvPr>
        </p:nvSpPr>
        <p:spPr>
          <a:xfrm>
            <a:off x="858520" y="10758"/>
            <a:ext cx="7772400" cy="1106842"/>
          </a:xfrm>
        </p:spPr>
        <p:txBody>
          <a:bodyPr>
            <a:normAutofit/>
          </a:bodyPr>
          <a:lstStyle/>
          <a:p>
            <a:r>
              <a:rPr lang="es-ES" sz="1800" b="1" dirty="0" smtClean="0">
                <a:solidFill>
                  <a:schemeClr val="bg1"/>
                </a:solidFill>
                <a:cs typeface="Bangla MN"/>
              </a:rPr>
              <a:t>La negociación exitosa</a:t>
            </a:r>
            <a:endParaRPr lang="es-ES" sz="1800" b="1" dirty="0">
              <a:solidFill>
                <a:schemeClr val="bg1"/>
              </a:solidFill>
              <a:cs typeface="Bangla MN"/>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893" y="1864044"/>
            <a:ext cx="2724467" cy="3341766"/>
          </a:xfrm>
          <a:prstGeom prst="rect">
            <a:avLst/>
          </a:prstGeom>
        </p:spPr>
      </p:pic>
    </p:spTree>
    <p:extLst>
      <p:ext uri="{BB962C8B-B14F-4D97-AF65-F5344CB8AC3E}">
        <p14:creationId xmlns:p14="http://schemas.microsoft.com/office/powerpoint/2010/main" val="843732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descr="azu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2"/>
          <p:cNvSpPr>
            <a:spLocks noGrp="1"/>
          </p:cNvSpPr>
          <p:nvPr>
            <p:ph idx="1"/>
          </p:nvPr>
        </p:nvSpPr>
        <p:spPr>
          <a:xfrm>
            <a:off x="457200" y="2076823"/>
            <a:ext cx="8229600" cy="4123765"/>
          </a:xfrm>
        </p:spPr>
        <p:txBody>
          <a:bodyPr>
            <a:normAutofit/>
          </a:bodyPr>
          <a:lstStyle/>
          <a:p>
            <a:pPr marL="0" indent="0">
              <a:buNone/>
            </a:pPr>
            <a:r>
              <a:rPr lang="es-ES" sz="2200" dirty="0" smtClean="0"/>
              <a:t>Una negociación exitosa será aquella en la cuál ambas partes logran sus objetivos y en consecuencia sus necesidades sean, parcial o totalmente, satisfechas.</a:t>
            </a:r>
            <a:br>
              <a:rPr lang="es-ES" sz="2200" dirty="0" smtClean="0"/>
            </a:br>
            <a:endParaRPr lang="es-ES" sz="2200" dirty="0"/>
          </a:p>
          <a:p>
            <a:pPr marL="0" indent="0">
              <a:buNone/>
            </a:pPr>
            <a:r>
              <a:rPr lang="es-ES" sz="2200" dirty="0" smtClean="0"/>
              <a:t>Los componentes que podríamos considerar como indispensables en la realización de una negociación exitosa son:</a:t>
            </a:r>
            <a:br>
              <a:rPr lang="es-ES" sz="2200" dirty="0" smtClean="0"/>
            </a:br>
            <a:endParaRPr lang="es-ES" sz="2200" dirty="0" smtClean="0"/>
          </a:p>
          <a:p>
            <a:pPr marL="457200" indent="-457200">
              <a:buFont typeface="+mj-lt"/>
              <a:buAutoNum type="arabicPeriod"/>
            </a:pPr>
            <a:r>
              <a:rPr lang="es-ES" sz="2200" dirty="0" smtClean="0"/>
              <a:t>Ambiente adecuado</a:t>
            </a:r>
          </a:p>
          <a:p>
            <a:pPr marL="457200" indent="-457200">
              <a:buFont typeface="+mj-lt"/>
              <a:buAutoNum type="arabicPeriod"/>
            </a:pPr>
            <a:r>
              <a:rPr lang="es-ES" sz="2200" dirty="0"/>
              <a:t>T</a:t>
            </a:r>
            <a:r>
              <a:rPr lang="es-ES" sz="2200" dirty="0" smtClean="0"/>
              <a:t>écnicas correctas  </a:t>
            </a:r>
          </a:p>
          <a:p>
            <a:pPr marL="457200" indent="-457200">
              <a:buFont typeface="+mj-lt"/>
              <a:buAutoNum type="arabicPeriod"/>
            </a:pPr>
            <a:r>
              <a:rPr lang="es-ES" sz="2200" dirty="0"/>
              <a:t>N</a:t>
            </a:r>
            <a:r>
              <a:rPr lang="es-ES" sz="2200" dirty="0" smtClean="0"/>
              <a:t>egociadores eficaces</a:t>
            </a:r>
          </a:p>
          <a:p>
            <a:pPr marL="0" indent="0">
              <a:buNone/>
            </a:pPr>
            <a:endParaRPr lang="es-ES" sz="2200" dirty="0"/>
          </a:p>
        </p:txBody>
      </p:sp>
      <p:sp>
        <p:nvSpPr>
          <p:cNvPr id="3" name="2 Título"/>
          <p:cNvSpPr>
            <a:spLocks noGrp="1"/>
          </p:cNvSpPr>
          <p:nvPr>
            <p:ph type="title"/>
          </p:nvPr>
        </p:nvSpPr>
        <p:spPr>
          <a:xfrm>
            <a:off x="457200" y="-14922"/>
            <a:ext cx="8229600" cy="1143000"/>
          </a:xfrm>
        </p:spPr>
        <p:txBody>
          <a:bodyPr>
            <a:normAutofit/>
          </a:bodyPr>
          <a:lstStyle/>
          <a:p>
            <a:r>
              <a:rPr lang="es-ES" sz="1800" b="1" dirty="0" smtClean="0">
                <a:solidFill>
                  <a:schemeClr val="bg1"/>
                </a:solidFill>
                <a:cs typeface="Bangla MN"/>
              </a:rPr>
              <a:t>Factores del éxito</a:t>
            </a:r>
            <a:endParaRPr lang="es-MX" sz="1800" b="1"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60" y="3997960"/>
            <a:ext cx="2098040" cy="2098040"/>
          </a:xfrm>
          <a:prstGeom prst="rect">
            <a:avLst/>
          </a:prstGeom>
        </p:spPr>
      </p:pic>
    </p:spTree>
    <p:extLst>
      <p:ext uri="{BB962C8B-B14F-4D97-AF65-F5344CB8AC3E}">
        <p14:creationId xmlns:p14="http://schemas.microsoft.com/office/powerpoint/2010/main" val="2207908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azu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457200" y="1935629"/>
            <a:ext cx="8229600" cy="3921312"/>
          </a:xfrm>
        </p:spPr>
        <p:txBody>
          <a:bodyPr>
            <a:normAutofit/>
          </a:bodyPr>
          <a:lstStyle/>
          <a:p>
            <a:pPr marL="0" indent="0" algn="just">
              <a:buNone/>
            </a:pPr>
            <a:r>
              <a:rPr lang="es-ES" sz="2400" dirty="0" smtClean="0"/>
              <a:t>Además del ambiente creado por el tipo de relación interpersonal que se quiera mantener o por las estrategias de negociación que se decida implementar, es también muy importante el ambiente físico o lugar donde se realicen las discusiones.  </a:t>
            </a:r>
            <a:r>
              <a:rPr lang="es-ES" sz="2200" dirty="0" smtClean="0"/>
              <a:t/>
            </a:r>
            <a:br>
              <a:rPr lang="es-ES" sz="2200" dirty="0" smtClean="0"/>
            </a:br>
            <a:endParaRPr lang="es-ES" sz="2200" dirty="0" smtClean="0"/>
          </a:p>
          <a:p>
            <a:pPr marL="0" indent="0" algn="just">
              <a:buNone/>
            </a:pPr>
            <a:r>
              <a:rPr lang="es-ES" sz="1800" dirty="0" smtClean="0"/>
              <a:t>Por ejemplo, un mesa grande y una agenda impresa pueden favorecer una estrategia formal </a:t>
            </a:r>
            <a:r>
              <a:rPr lang="es-ES" sz="1800" dirty="0"/>
              <a:t>o</a:t>
            </a:r>
            <a:r>
              <a:rPr lang="es-ES" sz="1800" dirty="0" smtClean="0"/>
              <a:t> dominante, pero dificultarán la creación de un ambiente distensionado y tendiente a la solución de problemas.</a:t>
            </a:r>
            <a:endParaRPr lang="es-ES" sz="1800" dirty="0"/>
          </a:p>
        </p:txBody>
      </p:sp>
      <p:sp>
        <p:nvSpPr>
          <p:cNvPr id="5" name="4 Título"/>
          <p:cNvSpPr>
            <a:spLocks noGrp="1"/>
          </p:cNvSpPr>
          <p:nvPr>
            <p:ph type="title"/>
          </p:nvPr>
        </p:nvSpPr>
        <p:spPr>
          <a:xfrm>
            <a:off x="457200" y="274638"/>
            <a:ext cx="8229600" cy="660082"/>
          </a:xfrm>
        </p:spPr>
        <p:txBody>
          <a:bodyPr>
            <a:normAutofit/>
          </a:bodyPr>
          <a:lstStyle/>
          <a:p>
            <a:r>
              <a:rPr lang="es-ES" sz="1800" b="1" dirty="0" smtClean="0">
                <a:solidFill>
                  <a:srgbClr val="FFFFFF"/>
                </a:solidFill>
              </a:rPr>
              <a:t>Ambiente adecuado</a:t>
            </a:r>
            <a:endParaRPr lang="es-MX" sz="1800" b="1" dirty="0"/>
          </a:p>
        </p:txBody>
      </p:sp>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900" y="4951804"/>
            <a:ext cx="1704340" cy="1804595"/>
          </a:xfrm>
          <a:prstGeom prst="rect">
            <a:avLst/>
          </a:prstGeom>
        </p:spPr>
      </p:pic>
    </p:spTree>
    <p:extLst>
      <p:ext uri="{BB962C8B-B14F-4D97-AF65-F5344CB8AC3E}">
        <p14:creationId xmlns:p14="http://schemas.microsoft.com/office/powerpoint/2010/main" val="2443989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5" descr="azu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457200" y="2189629"/>
            <a:ext cx="4183528" cy="3861547"/>
          </a:xfrm>
        </p:spPr>
        <p:txBody>
          <a:bodyPr>
            <a:normAutofit fontScale="92500" lnSpcReduction="10000"/>
          </a:bodyPr>
          <a:lstStyle/>
          <a:p>
            <a:r>
              <a:rPr lang="es-ES" sz="2200" dirty="0" smtClean="0"/>
              <a:t>Separar la persona del problema</a:t>
            </a:r>
          </a:p>
          <a:p>
            <a:r>
              <a:rPr lang="es-ES" sz="2200" dirty="0" smtClean="0"/>
              <a:t>Concentrarse en los intereses, no en las posiciones</a:t>
            </a:r>
          </a:p>
          <a:p>
            <a:r>
              <a:rPr lang="es-ES" sz="2200" dirty="0" smtClean="0"/>
              <a:t>Coincidir en el objetivo de negociación </a:t>
            </a:r>
          </a:p>
          <a:p>
            <a:r>
              <a:rPr lang="es-ES" sz="2200" dirty="0" smtClean="0"/>
              <a:t>Respetar al oponente</a:t>
            </a:r>
          </a:p>
          <a:p>
            <a:r>
              <a:rPr lang="es-ES" sz="2200" dirty="0" smtClean="0"/>
              <a:t>Ganarse la confianza del oponente</a:t>
            </a:r>
          </a:p>
          <a:p>
            <a:r>
              <a:rPr lang="es-ES" sz="2200" dirty="0" smtClean="0"/>
              <a:t>Localizar áreas de interés mutuo</a:t>
            </a:r>
          </a:p>
          <a:p>
            <a:r>
              <a:rPr lang="es-ES" sz="2200" dirty="0" smtClean="0"/>
              <a:t>Empezar y terminar positivamente</a:t>
            </a:r>
          </a:p>
          <a:p>
            <a:r>
              <a:rPr lang="es-ES" sz="2200" dirty="0" smtClean="0"/>
              <a:t>Estar consciente de lo qué se dice y hace</a:t>
            </a:r>
          </a:p>
        </p:txBody>
      </p:sp>
      <p:sp>
        <p:nvSpPr>
          <p:cNvPr id="5" name="Marcador de contenido 2"/>
          <p:cNvSpPr txBox="1">
            <a:spLocks/>
          </p:cNvSpPr>
          <p:nvPr/>
        </p:nvSpPr>
        <p:spPr>
          <a:xfrm>
            <a:off x="5109882" y="2189629"/>
            <a:ext cx="3795059" cy="336848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200" dirty="0" smtClean="0"/>
              <a:t>Mantener un intercambio de preguntas y respuestas</a:t>
            </a:r>
          </a:p>
          <a:p>
            <a:r>
              <a:rPr lang="es-ES" sz="2200" dirty="0" smtClean="0"/>
              <a:t>Mantenerse dentro del tema</a:t>
            </a:r>
          </a:p>
          <a:p>
            <a:r>
              <a:rPr lang="es-ES" sz="2200" dirty="0" smtClean="0"/>
              <a:t>Desarrollar propuestas y compromisos</a:t>
            </a:r>
          </a:p>
          <a:p>
            <a:r>
              <a:rPr lang="es-ES" sz="2200" dirty="0" smtClean="0"/>
              <a:t>Establecer límite de tiempo</a:t>
            </a:r>
          </a:p>
          <a:p>
            <a:r>
              <a:rPr lang="es-ES" sz="2200" dirty="0" smtClean="0"/>
              <a:t>Manejar objeciones</a:t>
            </a:r>
          </a:p>
          <a:p>
            <a:r>
              <a:rPr lang="es-ES" sz="2200" dirty="0" smtClean="0"/>
              <a:t>No darse por vencido</a:t>
            </a:r>
          </a:p>
          <a:p>
            <a:r>
              <a:rPr lang="es-ES" sz="2200" dirty="0" smtClean="0"/>
              <a:t>No abusar</a:t>
            </a:r>
          </a:p>
          <a:p>
            <a:r>
              <a:rPr lang="es-ES" sz="2200" dirty="0" smtClean="0"/>
              <a:t>Sumar</a:t>
            </a:r>
          </a:p>
          <a:p>
            <a:pPr marL="0" indent="0">
              <a:buFont typeface="Arial"/>
              <a:buNone/>
            </a:pPr>
            <a:endParaRPr lang="es-ES" sz="2200" dirty="0"/>
          </a:p>
        </p:txBody>
      </p:sp>
      <p:sp>
        <p:nvSpPr>
          <p:cNvPr id="8" name="7 Título"/>
          <p:cNvSpPr>
            <a:spLocks noGrp="1"/>
          </p:cNvSpPr>
          <p:nvPr>
            <p:ph type="title"/>
          </p:nvPr>
        </p:nvSpPr>
        <p:spPr>
          <a:xfrm>
            <a:off x="2550160" y="274638"/>
            <a:ext cx="6136640" cy="690562"/>
          </a:xfrm>
        </p:spPr>
        <p:txBody>
          <a:bodyPr>
            <a:normAutofit/>
          </a:bodyPr>
          <a:lstStyle/>
          <a:p>
            <a:r>
              <a:rPr lang="es-ES" sz="1800" b="1" dirty="0" smtClean="0">
                <a:solidFill>
                  <a:srgbClr val="FFFFFF"/>
                </a:solidFill>
              </a:rPr>
              <a:t>Técnicas de negoción correctas</a:t>
            </a:r>
            <a:endParaRPr lang="es-MX" sz="1800" b="1" dirty="0"/>
          </a:p>
        </p:txBody>
      </p:sp>
    </p:spTree>
    <p:extLst>
      <p:ext uri="{BB962C8B-B14F-4D97-AF65-F5344CB8AC3E}">
        <p14:creationId xmlns:p14="http://schemas.microsoft.com/office/powerpoint/2010/main" val="3207224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5" descr="azu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621553" y="2317376"/>
            <a:ext cx="3830918" cy="4055782"/>
          </a:xfrm>
        </p:spPr>
        <p:txBody>
          <a:bodyPr>
            <a:normAutofit/>
          </a:bodyPr>
          <a:lstStyle/>
          <a:p>
            <a:r>
              <a:rPr lang="es-ES" sz="2200" dirty="0" smtClean="0"/>
              <a:t>Capacidad de mantenerse alerta</a:t>
            </a:r>
          </a:p>
          <a:p>
            <a:r>
              <a:rPr lang="es-ES" sz="2200" dirty="0" smtClean="0"/>
              <a:t>Intuición</a:t>
            </a:r>
          </a:p>
          <a:p>
            <a:r>
              <a:rPr lang="es-ES" sz="2200" dirty="0" smtClean="0"/>
              <a:t>Habilidad de entender las señales</a:t>
            </a:r>
          </a:p>
          <a:p>
            <a:r>
              <a:rPr lang="es-ES" sz="2200" dirty="0" smtClean="0"/>
              <a:t>Paciencia</a:t>
            </a:r>
          </a:p>
          <a:p>
            <a:r>
              <a:rPr lang="es-ES" sz="2200" dirty="0" smtClean="0"/>
              <a:t>Flexibilidad</a:t>
            </a:r>
          </a:p>
          <a:p>
            <a:r>
              <a:rPr lang="es-ES" sz="2200" dirty="0" smtClean="0"/>
              <a:t>Planeación</a:t>
            </a:r>
          </a:p>
          <a:p>
            <a:r>
              <a:rPr lang="es-ES" sz="2200" dirty="0" smtClean="0"/>
              <a:t>Creatividad</a:t>
            </a:r>
          </a:p>
          <a:p>
            <a:r>
              <a:rPr lang="es-ES" sz="2200" dirty="0" smtClean="0"/>
              <a:t>Simpatía</a:t>
            </a:r>
          </a:p>
          <a:p>
            <a:pPr marL="0" indent="0">
              <a:buNone/>
            </a:pPr>
            <a:endParaRPr lang="es-ES" sz="2200" dirty="0"/>
          </a:p>
        </p:txBody>
      </p:sp>
      <p:sp>
        <p:nvSpPr>
          <p:cNvPr id="5" name="Rectángulo 4"/>
          <p:cNvSpPr/>
          <p:nvPr/>
        </p:nvSpPr>
        <p:spPr>
          <a:xfrm>
            <a:off x="4586942" y="2376732"/>
            <a:ext cx="3257176" cy="3737433"/>
          </a:xfrm>
          <a:prstGeom prst="rect">
            <a:avLst/>
          </a:prstGeom>
        </p:spPr>
        <p:txBody>
          <a:bodyPr wrap="square">
            <a:spAutoFit/>
          </a:bodyPr>
          <a:lstStyle/>
          <a:p>
            <a:pPr marL="342900" indent="-342900">
              <a:lnSpc>
                <a:spcPct val="120000"/>
              </a:lnSpc>
              <a:buFont typeface="Arial"/>
              <a:buChar char="•"/>
            </a:pPr>
            <a:r>
              <a:rPr lang="es-ES" sz="2200" dirty="0"/>
              <a:t>Autoconocimiento y autoestima</a:t>
            </a:r>
          </a:p>
          <a:p>
            <a:pPr marL="342900" indent="-342900">
              <a:lnSpc>
                <a:spcPct val="120000"/>
              </a:lnSpc>
              <a:buFont typeface="Arial"/>
              <a:buChar char="•"/>
            </a:pPr>
            <a:r>
              <a:rPr lang="es-ES" sz="2200" dirty="0"/>
              <a:t>Empatía</a:t>
            </a:r>
          </a:p>
          <a:p>
            <a:pPr marL="342900" indent="-342900">
              <a:lnSpc>
                <a:spcPct val="120000"/>
              </a:lnSpc>
              <a:buFont typeface="Arial"/>
              <a:buChar char="•"/>
            </a:pPr>
            <a:r>
              <a:rPr lang="es-ES" sz="2200" dirty="0"/>
              <a:t>Aspiraciones </a:t>
            </a:r>
          </a:p>
          <a:p>
            <a:pPr marL="342900" indent="-342900">
              <a:lnSpc>
                <a:spcPct val="120000"/>
              </a:lnSpc>
              <a:buFont typeface="Arial"/>
              <a:buChar char="•"/>
            </a:pPr>
            <a:r>
              <a:rPr lang="es-ES" sz="2200" dirty="0"/>
              <a:t>Habilidad para escuchar</a:t>
            </a:r>
          </a:p>
          <a:p>
            <a:pPr marL="342900" indent="-342900">
              <a:lnSpc>
                <a:spcPct val="120000"/>
              </a:lnSpc>
              <a:buFont typeface="Arial"/>
              <a:buChar char="•"/>
            </a:pPr>
            <a:r>
              <a:rPr lang="es-ES" sz="2200" dirty="0"/>
              <a:t>Persistencia</a:t>
            </a:r>
          </a:p>
          <a:p>
            <a:pPr marL="342900" indent="-342900">
              <a:lnSpc>
                <a:spcPct val="120000"/>
              </a:lnSpc>
              <a:buFont typeface="Arial"/>
              <a:buChar char="•"/>
            </a:pPr>
            <a:r>
              <a:rPr lang="es-ES" sz="2200" dirty="0"/>
              <a:t>Conocimientos</a:t>
            </a:r>
          </a:p>
          <a:p>
            <a:pPr marL="342900" indent="-342900">
              <a:lnSpc>
                <a:spcPct val="120000"/>
              </a:lnSpc>
              <a:buFont typeface="Arial"/>
              <a:buChar char="•"/>
            </a:pPr>
            <a:r>
              <a:rPr lang="es-ES" sz="2200" dirty="0"/>
              <a:t>Facilidad de comunicación</a:t>
            </a:r>
          </a:p>
        </p:txBody>
      </p:sp>
      <p:sp>
        <p:nvSpPr>
          <p:cNvPr id="8" name="7 Título"/>
          <p:cNvSpPr>
            <a:spLocks noGrp="1"/>
          </p:cNvSpPr>
          <p:nvPr>
            <p:ph type="title"/>
          </p:nvPr>
        </p:nvSpPr>
        <p:spPr>
          <a:xfrm>
            <a:off x="822960" y="274638"/>
            <a:ext cx="7863840" cy="660082"/>
          </a:xfrm>
        </p:spPr>
        <p:txBody>
          <a:bodyPr>
            <a:normAutofit/>
          </a:bodyPr>
          <a:lstStyle/>
          <a:p>
            <a:r>
              <a:rPr lang="es-ES" sz="1800" b="1" dirty="0" smtClean="0">
                <a:solidFill>
                  <a:srgbClr val="FFFFFF"/>
                </a:solidFill>
              </a:rPr>
              <a:t>Negociadores eficientes</a:t>
            </a:r>
            <a:endParaRPr lang="es-MX" sz="1800" b="1" dirty="0"/>
          </a:p>
        </p:txBody>
      </p:sp>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520" y="5203824"/>
            <a:ext cx="1828800" cy="1291590"/>
          </a:xfrm>
          <a:prstGeom prst="rect">
            <a:avLst/>
          </a:prstGeom>
        </p:spPr>
      </p:pic>
    </p:spTree>
    <p:extLst>
      <p:ext uri="{BB962C8B-B14F-4D97-AF65-F5344CB8AC3E}">
        <p14:creationId xmlns:p14="http://schemas.microsoft.com/office/powerpoint/2010/main" val="373043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azu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1030940" y="2123142"/>
            <a:ext cx="6902825" cy="3697194"/>
          </a:xfrm>
        </p:spPr>
        <p:txBody>
          <a:bodyPr>
            <a:normAutofit/>
          </a:bodyPr>
          <a:lstStyle/>
          <a:p>
            <a:r>
              <a:rPr lang="es-ES" sz="2200" dirty="0" smtClean="0"/>
              <a:t>No escuchar</a:t>
            </a:r>
          </a:p>
          <a:p>
            <a:r>
              <a:rPr lang="es-ES" sz="2200" dirty="0" smtClean="0"/>
              <a:t>No preguntar lo suficiente y en forma adecuada</a:t>
            </a:r>
          </a:p>
          <a:p>
            <a:r>
              <a:rPr lang="es-ES" sz="2200" dirty="0" smtClean="0"/>
              <a:t>Forma inadecuada de revelar información</a:t>
            </a:r>
          </a:p>
          <a:p>
            <a:r>
              <a:rPr lang="es-ES" sz="2200" dirty="0" smtClean="0"/>
              <a:t>Orden inadecuado para negociar diferentes problemas</a:t>
            </a:r>
          </a:p>
          <a:p>
            <a:r>
              <a:rPr lang="es-ES" sz="2200" dirty="0" smtClean="0"/>
              <a:t>Confundir la negociación con un debate</a:t>
            </a:r>
          </a:p>
          <a:p>
            <a:r>
              <a:rPr lang="es-ES" sz="2200" dirty="0" smtClean="0"/>
              <a:t>Rechazar alternativas</a:t>
            </a:r>
          </a:p>
          <a:p>
            <a:r>
              <a:rPr lang="es-ES" sz="2200" dirty="0" smtClean="0"/>
              <a:t>No descubrir sus propios sentimientos</a:t>
            </a:r>
          </a:p>
          <a:p>
            <a:r>
              <a:rPr lang="es-ES" sz="2200" dirty="0" smtClean="0"/>
              <a:t>No aprovechar a los miembros del equipo</a:t>
            </a:r>
          </a:p>
          <a:p>
            <a:endParaRPr lang="es-ES" sz="2200" dirty="0" smtClean="0"/>
          </a:p>
          <a:p>
            <a:pPr marL="0" indent="0">
              <a:buNone/>
            </a:pPr>
            <a:endParaRPr lang="es-ES" sz="2200" dirty="0"/>
          </a:p>
        </p:txBody>
      </p:sp>
      <p:sp>
        <p:nvSpPr>
          <p:cNvPr id="7" name="6 Título"/>
          <p:cNvSpPr>
            <a:spLocks noGrp="1"/>
          </p:cNvSpPr>
          <p:nvPr>
            <p:ph type="title"/>
          </p:nvPr>
        </p:nvSpPr>
        <p:spPr>
          <a:xfrm>
            <a:off x="2804160" y="274638"/>
            <a:ext cx="5882640" cy="761682"/>
          </a:xfrm>
        </p:spPr>
        <p:txBody>
          <a:bodyPr>
            <a:normAutofit/>
          </a:bodyPr>
          <a:lstStyle/>
          <a:p>
            <a:r>
              <a:rPr lang="es-ES" sz="1800" b="1" dirty="0" smtClean="0">
                <a:solidFill>
                  <a:srgbClr val="FFFFFF"/>
                </a:solidFill>
              </a:rPr>
              <a:t>Errores cometidos por los negociadores</a:t>
            </a:r>
            <a:endParaRPr lang="es-MX" sz="1800" b="1" dirty="0"/>
          </a:p>
        </p:txBody>
      </p:sp>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549" y="4221330"/>
            <a:ext cx="2453491" cy="2453491"/>
          </a:xfrm>
          <a:prstGeom prst="rect">
            <a:avLst/>
          </a:prstGeom>
        </p:spPr>
      </p:pic>
    </p:spTree>
    <p:extLst>
      <p:ext uri="{BB962C8B-B14F-4D97-AF65-F5344CB8AC3E}">
        <p14:creationId xmlns:p14="http://schemas.microsoft.com/office/powerpoint/2010/main" val="1989495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5" descr="azu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Título"/>
          <p:cNvSpPr>
            <a:spLocks noGrp="1"/>
          </p:cNvSpPr>
          <p:nvPr>
            <p:ph type="title"/>
          </p:nvPr>
        </p:nvSpPr>
        <p:spPr>
          <a:xfrm>
            <a:off x="457200" y="0"/>
            <a:ext cx="8229600" cy="1143000"/>
          </a:xfrm>
        </p:spPr>
        <p:txBody>
          <a:bodyPr>
            <a:normAutofit/>
          </a:bodyPr>
          <a:lstStyle/>
          <a:p>
            <a:r>
              <a:rPr lang="es-ES" sz="1600" b="1" dirty="0" smtClean="0">
                <a:solidFill>
                  <a:schemeClr val="bg1"/>
                </a:solidFill>
              </a:rPr>
              <a:t>Resolución de conflictos</a:t>
            </a:r>
            <a:endParaRPr lang="es-MX" sz="1600" b="1" dirty="0">
              <a:solidFill>
                <a:schemeClr val="bg1"/>
              </a:solidFill>
            </a:endParaRPr>
          </a:p>
        </p:txBody>
      </p:sp>
      <p:graphicFrame>
        <p:nvGraphicFramePr>
          <p:cNvPr id="9" name="8 Diagrama"/>
          <p:cNvGraphicFramePr/>
          <p:nvPr>
            <p:extLst>
              <p:ext uri="{D42A27DB-BD31-4B8C-83A1-F6EECF244321}">
                <p14:modId xmlns:p14="http://schemas.microsoft.com/office/powerpoint/2010/main" val="2422734593"/>
              </p:ext>
            </p:extLst>
          </p:nvPr>
        </p:nvGraphicFramePr>
        <p:xfrm>
          <a:off x="1107440" y="1320800"/>
          <a:ext cx="7701280"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315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azu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a:off x="791882" y="1132871"/>
            <a:ext cx="7754471" cy="1661993"/>
          </a:xfrm>
          <a:prstGeom prst="rect">
            <a:avLst/>
          </a:prstGeom>
          <a:noFill/>
        </p:spPr>
        <p:txBody>
          <a:bodyPr wrap="square" rtlCol="0">
            <a:spAutoFit/>
          </a:bodyPr>
          <a:lstStyle/>
          <a:p>
            <a:pPr algn="just"/>
            <a:r>
              <a:rPr lang="es-ES" sz="1600" dirty="0" smtClean="0">
                <a:cs typeface="Arial" pitchFamily="34" charset="0"/>
              </a:rPr>
              <a:t>La fase de encuentro o intercambio es definitivamente la fase más importante del proceso de la negociación, y es en sí un proceso secuencial que se realiza a través de etapas, e inicia con el encuentro entre los dos oponentes. </a:t>
            </a:r>
          </a:p>
          <a:p>
            <a:pPr algn="just"/>
            <a:endParaRPr lang="es-ES" sz="1600" dirty="0">
              <a:cs typeface="Arial" pitchFamily="34" charset="0"/>
            </a:endParaRPr>
          </a:p>
          <a:p>
            <a:pPr algn="just"/>
            <a:r>
              <a:rPr lang="es-ES" sz="1600" dirty="0" smtClean="0">
                <a:cs typeface="Arial" pitchFamily="34" charset="0"/>
              </a:rPr>
              <a:t>Para dar mayor claridad, la fase de negociación se puede dividir en varias etapas:</a:t>
            </a:r>
          </a:p>
          <a:p>
            <a:pPr algn="just"/>
            <a:endParaRPr lang="es-ES" sz="2200" dirty="0"/>
          </a:p>
        </p:txBody>
      </p:sp>
      <p:sp>
        <p:nvSpPr>
          <p:cNvPr id="3" name="2 Título"/>
          <p:cNvSpPr>
            <a:spLocks noGrp="1"/>
          </p:cNvSpPr>
          <p:nvPr>
            <p:ph type="title"/>
          </p:nvPr>
        </p:nvSpPr>
        <p:spPr>
          <a:xfrm>
            <a:off x="-304800" y="0"/>
            <a:ext cx="8229600" cy="1143000"/>
          </a:xfrm>
        </p:spPr>
        <p:txBody>
          <a:bodyPr>
            <a:normAutofit/>
          </a:bodyPr>
          <a:lstStyle/>
          <a:p>
            <a:r>
              <a:rPr lang="es-MX" sz="1800" b="1" dirty="0" smtClean="0">
                <a:solidFill>
                  <a:schemeClr val="bg1"/>
                </a:solidFill>
              </a:rPr>
              <a:t>El encuentro</a:t>
            </a:r>
            <a:endParaRPr lang="es-MX" sz="1800" b="1" dirty="0">
              <a:solidFill>
                <a:schemeClr val="bg1"/>
              </a:solidFill>
            </a:endParaRPr>
          </a:p>
        </p:txBody>
      </p:sp>
      <p:graphicFrame>
        <p:nvGraphicFramePr>
          <p:cNvPr id="7" name="6 Diagrama"/>
          <p:cNvGraphicFramePr/>
          <p:nvPr>
            <p:extLst>
              <p:ext uri="{D42A27DB-BD31-4B8C-83A1-F6EECF244321}">
                <p14:modId xmlns:p14="http://schemas.microsoft.com/office/powerpoint/2010/main" val="1610358155"/>
              </p:ext>
            </p:extLst>
          </p:nvPr>
        </p:nvGraphicFramePr>
        <p:xfrm>
          <a:off x="1819237" y="2560319"/>
          <a:ext cx="5699760" cy="3518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6796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azu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597647" y="2025276"/>
            <a:ext cx="6738471" cy="3727076"/>
          </a:xfrm>
        </p:spPr>
        <p:txBody>
          <a:bodyPr>
            <a:normAutofit/>
          </a:bodyPr>
          <a:lstStyle/>
          <a:p>
            <a:pPr algn="just"/>
            <a:r>
              <a:rPr lang="es-ES" sz="2400" dirty="0" smtClean="0"/>
              <a:t>Facilitador: mediante su gestión, se procura acercar a las partes involucradas y obligarlas a asumir el compromiso de negociar.</a:t>
            </a:r>
          </a:p>
          <a:p>
            <a:pPr marL="0" indent="0" algn="just">
              <a:buNone/>
            </a:pPr>
            <a:endParaRPr lang="es-ES" sz="2400" dirty="0" smtClean="0"/>
          </a:p>
          <a:p>
            <a:pPr algn="just"/>
            <a:r>
              <a:rPr lang="es-ES" sz="2400" dirty="0" err="1" smtClean="0"/>
              <a:t>Normador</a:t>
            </a:r>
            <a:r>
              <a:rPr lang="es-ES" sz="2400" dirty="0" smtClean="0"/>
              <a:t>: se necesita definir las llamadas “reglas del juego” que incluyen; agenda, tiempo de duración, lugar y frecuencia de encuentros, lenguaje, partes intervinientes, etc.</a:t>
            </a:r>
          </a:p>
          <a:p>
            <a:pPr marL="0" indent="0" algn="just">
              <a:buNone/>
            </a:pPr>
            <a:endParaRPr lang="es-ES" sz="2400" dirty="0"/>
          </a:p>
        </p:txBody>
      </p:sp>
      <p:sp>
        <p:nvSpPr>
          <p:cNvPr id="7" name="6 Título"/>
          <p:cNvSpPr>
            <a:spLocks noGrp="1"/>
          </p:cNvSpPr>
          <p:nvPr>
            <p:ph type="title"/>
          </p:nvPr>
        </p:nvSpPr>
        <p:spPr>
          <a:xfrm>
            <a:off x="1137920" y="274638"/>
            <a:ext cx="6664960" cy="751522"/>
          </a:xfrm>
        </p:spPr>
        <p:txBody>
          <a:bodyPr>
            <a:normAutofit/>
          </a:bodyPr>
          <a:lstStyle/>
          <a:p>
            <a:r>
              <a:rPr lang="es-ES" sz="1800" b="1" dirty="0" smtClean="0">
                <a:solidFill>
                  <a:srgbClr val="FFFFFF"/>
                </a:solidFill>
              </a:rPr>
              <a:t>Elementos de apoyo</a:t>
            </a:r>
            <a:endParaRPr lang="es-MX" sz="1800" b="1" dirty="0"/>
          </a:p>
        </p:txBody>
      </p:sp>
    </p:spTree>
    <p:extLst>
      <p:ext uri="{BB962C8B-B14F-4D97-AF65-F5344CB8AC3E}">
        <p14:creationId xmlns:p14="http://schemas.microsoft.com/office/powerpoint/2010/main" val="2295621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122083"/>
            <a:ext cx="8229600" cy="4002742"/>
          </a:xfrm>
        </p:spPr>
        <p:txBody>
          <a:bodyPr>
            <a:normAutofit/>
          </a:bodyPr>
          <a:lstStyle/>
          <a:p>
            <a:pPr algn="just"/>
            <a:r>
              <a:rPr lang="es-ES" sz="2000" dirty="0"/>
              <a:t>Árbitro</a:t>
            </a:r>
            <a:r>
              <a:rPr lang="es-ES" sz="2000" dirty="0" smtClean="0"/>
              <a:t>:</a:t>
            </a:r>
            <a:r>
              <a:rPr lang="es-ES" sz="2000" dirty="0"/>
              <a:t> l</a:t>
            </a:r>
            <a:r>
              <a:rPr lang="es-ES" sz="2000" dirty="0" smtClean="0"/>
              <a:t>a participación de un arbitro puede significar una solución a los bloqueos existentes. El árbitro examinará y evaluará la situación y emitirá un fallo.</a:t>
            </a:r>
            <a:endParaRPr lang="es-ES" sz="2000" dirty="0"/>
          </a:p>
          <a:p>
            <a:pPr marL="0" indent="0" algn="just">
              <a:buNone/>
            </a:pPr>
            <a:endParaRPr lang="es-ES" sz="2000" dirty="0"/>
          </a:p>
          <a:p>
            <a:pPr algn="just"/>
            <a:r>
              <a:rPr lang="es-ES" sz="2000" dirty="0"/>
              <a:t>Mediador</a:t>
            </a:r>
            <a:r>
              <a:rPr lang="es-ES" sz="2000" dirty="0" smtClean="0"/>
              <a:t>: trabaja para reconciliar los intereses encontrados de las partes, pero la decisión final queda en manos de las propias partes.</a:t>
            </a:r>
            <a:endParaRPr lang="es-ES" sz="2000" dirty="0"/>
          </a:p>
          <a:p>
            <a:endParaRPr lang="es-ES" sz="2400" dirty="0"/>
          </a:p>
        </p:txBody>
      </p:sp>
      <p:sp>
        <p:nvSpPr>
          <p:cNvPr id="6"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2240" y="3886200"/>
            <a:ext cx="2194560" cy="2194560"/>
          </a:xfrm>
          <a:prstGeom prst="rect">
            <a:avLst/>
          </a:prstGeom>
        </p:spPr>
      </p:pic>
    </p:spTree>
    <p:extLst>
      <p:ext uri="{BB962C8B-B14F-4D97-AF65-F5344CB8AC3E}">
        <p14:creationId xmlns:p14="http://schemas.microsoft.com/office/powerpoint/2010/main" val="2118119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descr="azu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567763" y="2256118"/>
            <a:ext cx="7865035" cy="3585882"/>
          </a:xfrm>
        </p:spPr>
        <p:txBody>
          <a:bodyPr>
            <a:normAutofit/>
          </a:bodyPr>
          <a:lstStyle/>
          <a:p>
            <a:pPr algn="just"/>
            <a:r>
              <a:rPr lang="es-ES" sz="2000" dirty="0" smtClean="0"/>
              <a:t>Ambas partes deben sentir que el proceso valió la pena y que el tiempo empleado fue productivo.</a:t>
            </a:r>
          </a:p>
          <a:p>
            <a:pPr algn="just"/>
            <a:r>
              <a:rPr lang="es-ES" sz="2000" dirty="0" smtClean="0"/>
              <a:t>Deben sentir que cuando menos alguna de sus necesidades específicas fue satisfecha.</a:t>
            </a:r>
          </a:p>
          <a:p>
            <a:pPr algn="just"/>
            <a:r>
              <a:rPr lang="es-ES" sz="2000" dirty="0" smtClean="0"/>
              <a:t>Deben dejar la mesa de negociación con su autoestima intacta a pesar de los enfrentamientos  o conflictos suscitados.</a:t>
            </a:r>
          </a:p>
        </p:txBody>
      </p:sp>
      <p:sp>
        <p:nvSpPr>
          <p:cNvPr id="6" name="5 Título"/>
          <p:cNvSpPr>
            <a:spLocks noGrp="1"/>
          </p:cNvSpPr>
          <p:nvPr>
            <p:ph type="title"/>
          </p:nvPr>
        </p:nvSpPr>
        <p:spPr>
          <a:xfrm>
            <a:off x="2428240" y="274638"/>
            <a:ext cx="6258560" cy="710882"/>
          </a:xfrm>
        </p:spPr>
        <p:txBody>
          <a:bodyPr>
            <a:normAutofit/>
          </a:bodyPr>
          <a:lstStyle/>
          <a:p>
            <a:r>
              <a:rPr lang="es-ES" sz="1800" b="1" dirty="0" smtClean="0">
                <a:solidFill>
                  <a:srgbClr val="FFFFFF"/>
                </a:solidFill>
              </a:rPr>
              <a:t>Identificación de la negociación </a:t>
            </a:r>
            <a:r>
              <a:rPr lang="es-ES" sz="1800" b="1" dirty="0" err="1" smtClean="0">
                <a:solidFill>
                  <a:srgbClr val="FFFFFF"/>
                </a:solidFill>
              </a:rPr>
              <a:t>existosa</a:t>
            </a:r>
            <a:endParaRPr lang="es-MX" sz="1800" b="1" dirty="0"/>
          </a:p>
        </p:txBody>
      </p:sp>
    </p:spTree>
    <p:extLst>
      <p:ext uri="{BB962C8B-B14F-4D97-AF65-F5344CB8AC3E}">
        <p14:creationId xmlns:p14="http://schemas.microsoft.com/office/powerpoint/2010/main" val="2621593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6611" y="1571812"/>
            <a:ext cx="7984565" cy="4525963"/>
          </a:xfrm>
        </p:spPr>
        <p:txBody>
          <a:bodyPr>
            <a:normAutofit/>
          </a:bodyPr>
          <a:lstStyle/>
          <a:p>
            <a:pPr algn="just"/>
            <a:r>
              <a:rPr lang="es-ES" sz="2000" dirty="0"/>
              <a:t>Sin importar la experiencia de los negociadores, deben terminar las discusiones con la sensación de haber aprendido algo nuevo de su </a:t>
            </a:r>
            <a:r>
              <a:rPr lang="es-ES" sz="2000" dirty="0" smtClean="0"/>
              <a:t>oponente.</a:t>
            </a:r>
            <a:br>
              <a:rPr lang="es-ES" sz="2000" dirty="0" smtClean="0"/>
            </a:br>
            <a:endParaRPr lang="es-ES" sz="2000" dirty="0"/>
          </a:p>
          <a:p>
            <a:pPr algn="just"/>
            <a:r>
              <a:rPr lang="es-ES" sz="2000" dirty="0"/>
              <a:t>Ambas partes no deben tener ninguna objeción para negociar </a:t>
            </a:r>
            <a:r>
              <a:rPr lang="es-ES" sz="2000" dirty="0" smtClean="0"/>
              <a:t>nuevamente.</a:t>
            </a:r>
            <a:br>
              <a:rPr lang="es-ES" sz="2000" dirty="0" smtClean="0"/>
            </a:br>
            <a:endParaRPr lang="es-ES" sz="2000" dirty="0"/>
          </a:p>
          <a:p>
            <a:pPr algn="just"/>
            <a:r>
              <a:rPr lang="es-ES" sz="2000" dirty="0"/>
              <a:t>Cada una de las partes debe quedarse con la confianza de que la otra parte cumplirá su </a:t>
            </a:r>
            <a:r>
              <a:rPr lang="es-ES" sz="2000" dirty="0" smtClean="0"/>
              <a:t>compromiso.</a:t>
            </a:r>
            <a:endParaRPr lang="es-ES" sz="2000" dirty="0"/>
          </a:p>
          <a:p>
            <a:pPr marL="0" indent="0" algn="just">
              <a:buNone/>
            </a:pPr>
            <a:endParaRPr lang="es-ES" sz="2800" dirty="0"/>
          </a:p>
          <a:p>
            <a:endParaRPr lang="es-ES" sz="2800" dirty="0"/>
          </a:p>
        </p:txBody>
      </p:sp>
      <p:sp>
        <p:nvSpPr>
          <p:cNvPr id="5"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3397344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ctrTitle"/>
          </p:nvPr>
        </p:nvSpPr>
        <p:spPr>
          <a:xfrm>
            <a:off x="685800" y="2130425"/>
            <a:ext cx="7772400" cy="1888327"/>
          </a:xfrm>
        </p:spPr>
        <p:txBody>
          <a:bodyPr>
            <a:normAutofit/>
          </a:bodyPr>
          <a:lstStyle/>
          <a:p>
            <a:r>
              <a:rPr lang="es-ES" sz="6000" dirty="0" smtClean="0">
                <a:solidFill>
                  <a:schemeClr val="accent5">
                    <a:lumMod val="75000"/>
                  </a:schemeClr>
                </a:solidFill>
                <a:latin typeface="Bangla MN"/>
                <a:cs typeface="Bangla MN"/>
              </a:rPr>
              <a:t>¡GRACIAS!</a:t>
            </a:r>
            <a:endParaRPr lang="es-ES" sz="6000" dirty="0">
              <a:solidFill>
                <a:schemeClr val="accent5">
                  <a:lumMod val="75000"/>
                </a:schemeClr>
              </a:solidFill>
              <a:latin typeface="Bangla MN"/>
              <a:cs typeface="Bangla MN"/>
            </a:endParaRPr>
          </a:p>
        </p:txBody>
      </p:sp>
      <p:sp>
        <p:nvSpPr>
          <p:cNvPr id="8"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760916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6126480" cy="660082"/>
          </a:xfrm>
        </p:spPr>
        <p:txBody>
          <a:bodyPr>
            <a:normAutofit/>
          </a:bodyPr>
          <a:lstStyle/>
          <a:p>
            <a:r>
              <a:rPr lang="es-MX" sz="1800" b="1" dirty="0" smtClean="0">
                <a:solidFill>
                  <a:schemeClr val="bg1"/>
                </a:solidFill>
              </a:rPr>
              <a:t>Referencias</a:t>
            </a:r>
            <a:endParaRPr lang="es-MX" sz="1800" b="1" dirty="0">
              <a:solidFill>
                <a:schemeClr val="bg1"/>
              </a:solidFill>
            </a:endParaRPr>
          </a:p>
        </p:txBody>
      </p:sp>
      <p:sp>
        <p:nvSpPr>
          <p:cNvPr id="3" name="2 Marcador de contenido"/>
          <p:cNvSpPr>
            <a:spLocks noGrp="1"/>
          </p:cNvSpPr>
          <p:nvPr>
            <p:ph idx="1"/>
          </p:nvPr>
        </p:nvSpPr>
        <p:spPr/>
        <p:txBody>
          <a:bodyPr/>
          <a:lstStyle/>
          <a:p>
            <a:r>
              <a:rPr lang="es-MX" dirty="0" smtClean="0">
                <a:cs typeface="Arial" pitchFamily="34" charset="0"/>
              </a:rPr>
              <a:t>Ávila </a:t>
            </a:r>
            <a:r>
              <a:rPr lang="es-MX" dirty="0" err="1" smtClean="0">
                <a:cs typeface="Arial" pitchFamily="34" charset="0"/>
              </a:rPr>
              <a:t>Marcué</a:t>
            </a:r>
            <a:r>
              <a:rPr lang="es-MX" dirty="0" smtClean="0">
                <a:cs typeface="Arial" pitchFamily="34" charset="0"/>
              </a:rPr>
              <a:t>, F. (2005). </a:t>
            </a:r>
            <a:r>
              <a:rPr lang="es-MX" i="1" dirty="0" smtClean="0">
                <a:cs typeface="Arial" pitchFamily="34" charset="0"/>
              </a:rPr>
              <a:t>Tácticas para la negociación internacional. Las diferencias culturales</a:t>
            </a:r>
            <a:r>
              <a:rPr lang="es-MX" dirty="0" smtClean="0">
                <a:cs typeface="Arial" pitchFamily="34" charset="0"/>
              </a:rPr>
              <a:t>. </a:t>
            </a:r>
            <a:r>
              <a:rPr lang="es-MX" dirty="0" smtClean="0">
                <a:cs typeface="Arial" pitchFamily="34" charset="0"/>
              </a:rPr>
              <a:t>(Desarrollo de contenido a cargo de J. Vargas Barraza). </a:t>
            </a:r>
            <a:r>
              <a:rPr lang="es-MX" dirty="0" smtClean="0">
                <a:cs typeface="Arial" pitchFamily="34" charset="0"/>
              </a:rPr>
              <a:t>(5ª </a:t>
            </a:r>
            <a:r>
              <a:rPr lang="es-MX" dirty="0" smtClean="0">
                <a:cs typeface="Arial" pitchFamily="34" charset="0"/>
              </a:rPr>
              <a:t>ed.). México: Trillas. </a:t>
            </a:r>
          </a:p>
          <a:p>
            <a:r>
              <a:rPr lang="es-MX" dirty="0" smtClean="0">
                <a:cs typeface="Arial" pitchFamily="34" charset="0"/>
              </a:rPr>
              <a:t>Las </a:t>
            </a:r>
            <a:r>
              <a:rPr lang="es-MX" dirty="0">
                <a:cs typeface="Arial" pitchFamily="34" charset="0"/>
              </a:rPr>
              <a:t>imágenes que se muestran en la presentación fueron extraídas de la página </a:t>
            </a:r>
            <a:r>
              <a:rPr lang="es-MX" dirty="0" smtClean="0">
                <a:cs typeface="Arial" pitchFamily="34" charset="0"/>
              </a:rPr>
              <a:t>web </a:t>
            </a:r>
            <a:r>
              <a:rPr lang="es-MX" i="1" dirty="0" err="1" smtClean="0">
                <a:cs typeface="Arial" pitchFamily="34" charset="0"/>
              </a:rPr>
              <a:t>Pixabay</a:t>
            </a:r>
            <a:r>
              <a:rPr lang="es-MX" dirty="0" smtClean="0"/>
              <a:t>. </a:t>
            </a:r>
            <a:r>
              <a:rPr lang="es-MX" dirty="0"/>
              <a:t>(2017). Recuperado de </a:t>
            </a:r>
            <a:r>
              <a:rPr lang="es-MX" dirty="0">
                <a:hlinkClick r:id="rId2"/>
              </a:rPr>
              <a:t>https://pixabay.com</a:t>
            </a:r>
            <a:r>
              <a:rPr lang="es-MX" dirty="0" smtClean="0">
                <a:hlinkClick r:id="rId2"/>
              </a:rPr>
              <a:t>/</a:t>
            </a:r>
            <a:r>
              <a:rPr lang="es-MX" dirty="0" smtClean="0"/>
              <a:t> </a:t>
            </a:r>
            <a:endParaRPr lang="es-MX" dirty="0"/>
          </a:p>
        </p:txBody>
      </p:sp>
      <p:sp>
        <p:nvSpPr>
          <p:cNvPr id="6" name="Rectángulo 3"/>
          <p:cNvSpPr>
            <a:spLocks noChangeArrowheads="1"/>
          </p:cNvSpPr>
          <p:nvPr/>
        </p:nvSpPr>
        <p:spPr bwMode="auto">
          <a:xfrm>
            <a:off x="0" y="371475"/>
            <a:ext cx="4805680" cy="461645"/>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r>
              <a:rPr lang="es-ES" sz="2800" dirty="0" smtClean="0">
                <a:solidFill>
                  <a:schemeClr val="lt1"/>
                </a:solidFill>
                <a:effectLst>
                  <a:outerShdw blurRad="60007" dist="200025" dir="15000000" sy="30000" kx="-1800000" algn="bl" rotWithShape="0">
                    <a:prstClr val="black">
                      <a:alpha val="32000"/>
                    </a:prstClr>
                  </a:outerShdw>
                </a:effectLst>
                <a:latin typeface="+mn-lt"/>
                <a:ea typeface="+mn-ea"/>
              </a:rPr>
              <a:t>Referencias</a:t>
            </a:r>
            <a:endParaRPr lang="es-ES" sz="2800" dirty="0">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328914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Imagen 1" descr="portada RC.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CuadroTexto 2"/>
          <p:cNvSpPr txBox="1">
            <a:spLocks noChangeArrowheads="1"/>
          </p:cNvSpPr>
          <p:nvPr/>
        </p:nvSpPr>
        <p:spPr bwMode="auto">
          <a:xfrm>
            <a:off x="3946525" y="492125"/>
            <a:ext cx="4554538"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s-ES_tradnl" sz="1000" b="1" dirty="0"/>
              <a:t>Mtro. José Alberto Castellanos Gutiérrez</a:t>
            </a:r>
            <a:endParaRPr lang="es-ES_tradnl" sz="1000" dirty="0"/>
          </a:p>
          <a:p>
            <a:pPr eaLnBrk="1" hangingPunct="1"/>
            <a:r>
              <a:rPr lang="es-ES_tradnl" sz="1000" dirty="0"/>
              <a:t>Rector del CUCEA</a:t>
            </a:r>
          </a:p>
          <a:p>
            <a:pPr eaLnBrk="1" hangingPunct="1"/>
            <a:endParaRPr lang="es-ES_tradnl" sz="1000" b="1" dirty="0"/>
          </a:p>
          <a:p>
            <a:pPr eaLnBrk="1" hangingPunct="1"/>
            <a:r>
              <a:rPr lang="es-ES_tradnl" sz="1000" b="1" dirty="0"/>
              <a:t>Mtro. José Alberto Becerra Santiago</a:t>
            </a:r>
            <a:endParaRPr lang="es-ES_tradnl" sz="1000" dirty="0"/>
          </a:p>
          <a:p>
            <a:pPr eaLnBrk="1" hangingPunct="1"/>
            <a:r>
              <a:rPr lang="es-ES_tradnl" sz="1000" dirty="0"/>
              <a:t>Secretario Académico</a:t>
            </a:r>
          </a:p>
          <a:p>
            <a:pPr eaLnBrk="1" hangingPunct="1"/>
            <a:endParaRPr lang="es-ES_tradnl" sz="1000" b="1" dirty="0"/>
          </a:p>
          <a:p>
            <a:pPr eaLnBrk="1" hangingPunct="1"/>
            <a:r>
              <a:rPr lang="es-ES_tradnl" sz="1000" b="1" dirty="0"/>
              <a:t>Mtro. José David Flores Ureña</a:t>
            </a:r>
            <a:endParaRPr lang="es-ES_tradnl" sz="1000" dirty="0"/>
          </a:p>
          <a:p>
            <a:pPr eaLnBrk="1" hangingPunct="1"/>
            <a:r>
              <a:rPr lang="es-ES_tradnl" sz="1000" dirty="0"/>
              <a:t>Secretario Administrativo</a:t>
            </a:r>
          </a:p>
          <a:p>
            <a:pPr eaLnBrk="1" hangingPunct="1"/>
            <a:endParaRPr lang="es-ES_tradnl" sz="1000" b="1" dirty="0"/>
          </a:p>
          <a:p>
            <a:pPr eaLnBrk="1" hangingPunct="1"/>
            <a:r>
              <a:rPr lang="es-ES_tradnl" sz="1000" b="1" dirty="0"/>
              <a:t>Mtra. Irene </a:t>
            </a:r>
            <a:r>
              <a:rPr lang="es-ES_tradnl" sz="1000" b="1" dirty="0" err="1"/>
              <a:t>Huízar</a:t>
            </a:r>
            <a:r>
              <a:rPr lang="es-ES_tradnl" sz="1000" b="1" dirty="0"/>
              <a:t> Navarro</a:t>
            </a:r>
            <a:endParaRPr lang="es-ES_tradnl" sz="1000" dirty="0"/>
          </a:p>
          <a:p>
            <a:pPr eaLnBrk="1" hangingPunct="1"/>
            <a:r>
              <a:rPr lang="es-ES_tradnl" sz="1000" dirty="0"/>
              <a:t>Coordinadora de Tecnologías para el Aprendizaje</a:t>
            </a:r>
          </a:p>
          <a:p>
            <a:pPr eaLnBrk="1" hangingPunct="1"/>
            <a:r>
              <a:rPr lang="es-ES_tradnl" sz="1000" dirty="0"/>
              <a:t> </a:t>
            </a:r>
          </a:p>
          <a:p>
            <a:pPr eaLnBrk="1" hangingPunct="1"/>
            <a:r>
              <a:rPr lang="es-ES_tradnl" sz="1000" b="1" dirty="0"/>
              <a:t>Mtro. Rafael Franco </a:t>
            </a:r>
            <a:r>
              <a:rPr lang="es-ES_tradnl" sz="1000" b="1" dirty="0" err="1"/>
              <a:t>Sapién</a:t>
            </a:r>
            <a:endParaRPr lang="es-ES_tradnl" sz="1000" dirty="0"/>
          </a:p>
          <a:p>
            <a:pPr eaLnBrk="1" hangingPunct="1"/>
            <a:r>
              <a:rPr lang="es-ES_tradnl" sz="1000" dirty="0"/>
              <a:t>Jefe de unidad de diseño educativo </a:t>
            </a:r>
          </a:p>
          <a:p>
            <a:pPr eaLnBrk="1" hangingPunct="1"/>
            <a:r>
              <a:rPr lang="es-ES_tradnl" sz="1000" dirty="0"/>
              <a:t> </a:t>
            </a:r>
          </a:p>
          <a:p>
            <a:pPr eaLnBrk="1" hangingPunct="1"/>
            <a:r>
              <a:rPr lang="es-ES_tradnl" sz="1000" b="1" dirty="0"/>
              <a:t>Dr. Juan Antonio Vargas </a:t>
            </a:r>
            <a:r>
              <a:rPr lang="es-ES_tradnl" sz="1000" b="1" dirty="0" smtClean="0"/>
              <a:t>Barraza</a:t>
            </a:r>
            <a:endParaRPr lang="es-ES_tradnl" sz="1000" dirty="0" smtClean="0"/>
          </a:p>
          <a:p>
            <a:pPr eaLnBrk="1" hangingPunct="1"/>
            <a:r>
              <a:rPr lang="es-ES_tradnl" sz="1000" dirty="0" smtClean="0"/>
              <a:t>Desarrollo de contenido</a:t>
            </a:r>
            <a:r>
              <a:rPr lang="es-ES_tradnl" sz="1000" dirty="0"/>
              <a:t> </a:t>
            </a:r>
          </a:p>
          <a:p>
            <a:pPr eaLnBrk="1" hangingPunct="1"/>
            <a:endParaRPr lang="es-ES_tradnl" sz="1000" dirty="0"/>
          </a:p>
          <a:p>
            <a:pPr eaLnBrk="1" hangingPunct="1"/>
            <a:r>
              <a:rPr lang="es-ES_tradnl" sz="1000" b="1" dirty="0"/>
              <a:t>Lic. Claudia Fabiola Olmos de la Cruz</a:t>
            </a:r>
            <a:endParaRPr lang="es-ES_tradnl" sz="1000" dirty="0"/>
          </a:p>
          <a:p>
            <a:pPr eaLnBrk="1" hangingPunct="1"/>
            <a:r>
              <a:rPr lang="es-ES_tradnl" sz="1000" dirty="0"/>
              <a:t>Jefa de Diseño Gráfico </a:t>
            </a:r>
          </a:p>
          <a:p>
            <a:pPr eaLnBrk="1" hangingPunct="1"/>
            <a:endParaRPr lang="es-ES_tradnl" sz="1000" dirty="0"/>
          </a:p>
          <a:p>
            <a:pPr eaLnBrk="1" hangingPunct="1"/>
            <a:r>
              <a:rPr lang="es-ES_tradnl" sz="1000" b="1" dirty="0" smtClean="0"/>
              <a:t>Lic. Karen </a:t>
            </a:r>
            <a:r>
              <a:rPr lang="es-ES_tradnl" sz="1000" b="1" dirty="0"/>
              <a:t>Isabel Juárez Rodríguez</a:t>
            </a:r>
            <a:endParaRPr lang="es-ES_tradnl" sz="1000" dirty="0"/>
          </a:p>
          <a:p>
            <a:pPr eaLnBrk="1" hangingPunct="1"/>
            <a:r>
              <a:rPr lang="es-ES_tradnl" sz="1000" dirty="0"/>
              <a:t>Correctora de estilo</a:t>
            </a:r>
          </a:p>
          <a:p>
            <a:pPr algn="ctr" eaLnBrk="1" hangingPunct="1"/>
            <a:r>
              <a:rPr lang="es-ES_tradnl" sz="1000" dirty="0"/>
              <a:t> </a:t>
            </a:r>
          </a:p>
          <a:p>
            <a:pPr algn="ctr" eaLnBrk="1" hangingPunct="1"/>
            <a:endParaRPr lang="es-ES_tradnl" sz="1000" dirty="0"/>
          </a:p>
          <a:p>
            <a:pPr algn="ctr" eaLnBrk="1" hangingPunct="1"/>
            <a:endParaRPr lang="es-ES_tradnl" sz="1000" dirty="0"/>
          </a:p>
          <a:p>
            <a:pPr algn="ctr" eaLnBrk="1" hangingPunct="1"/>
            <a:endParaRPr lang="es-ES_tradnl" sz="1000" dirty="0"/>
          </a:p>
          <a:p>
            <a:pPr algn="ctr" eaLnBrk="1" hangingPunct="1"/>
            <a:endParaRPr lang="es-ES_tradnl" sz="1000" dirty="0"/>
          </a:p>
          <a:p>
            <a:pPr algn="ctr" eaLnBrk="1" hangingPunct="1"/>
            <a:r>
              <a:rPr lang="es-ES_tradnl" sz="1000" dirty="0"/>
              <a:t> </a:t>
            </a:r>
          </a:p>
          <a:p>
            <a:pPr algn="ctr" eaLnBrk="1" hangingPunct="1"/>
            <a:r>
              <a:rPr lang="es-ES_tradnl" sz="1000" dirty="0"/>
              <a:t>Fecha de elaboración: </a:t>
            </a:r>
            <a:r>
              <a:rPr lang="es-ES_tradnl" sz="1000" dirty="0" smtClean="0"/>
              <a:t>24/03/2017</a:t>
            </a:r>
            <a:endParaRPr lang="es-ES_tradnl" sz="1000" dirty="0"/>
          </a:p>
          <a:p>
            <a:pPr algn="ctr" eaLnBrk="1" hangingPunct="1"/>
            <a:r>
              <a:rPr lang="es-ES_tradnl" sz="1000" dirty="0"/>
              <a:t>Centro Universitario de Ciencias Económico Administrativas</a:t>
            </a:r>
          </a:p>
          <a:p>
            <a:pPr algn="ctr" eaLnBrk="1" hangingPunct="1"/>
            <a:r>
              <a:rPr lang="es-ES_tradnl" sz="1000" dirty="0"/>
              <a:t>Coordinación de Tecnologías para el Aprendizaje</a:t>
            </a:r>
          </a:p>
          <a:p>
            <a:pPr algn="ctr" eaLnBrk="1" hangingPunct="1"/>
            <a:r>
              <a:rPr lang="es-ES_tradnl" sz="1000" dirty="0"/>
              <a:t>Unidad de Diseño Educativo</a:t>
            </a:r>
          </a:p>
          <a:p>
            <a:pPr algn="ctr" eaLnBrk="1" hangingPunct="1"/>
            <a:r>
              <a:rPr lang="es-ES_tradnl" sz="1000" dirty="0"/>
              <a:t>Zapopan, Jalisco 2017</a:t>
            </a:r>
            <a:r>
              <a:rPr lang="es-ES" sz="1200" dirty="0"/>
              <a:t> </a:t>
            </a:r>
          </a:p>
        </p:txBody>
      </p:sp>
    </p:spTree>
    <p:extLst>
      <p:ext uri="{BB962C8B-B14F-4D97-AF65-F5344CB8AC3E}">
        <p14:creationId xmlns:p14="http://schemas.microsoft.com/office/powerpoint/2010/main" val="2658603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a:spLocks noChangeArrowheads="1"/>
          </p:cNvSpPr>
          <p:nvPr/>
        </p:nvSpPr>
        <p:spPr bwMode="auto">
          <a:xfrm>
            <a:off x="0" y="0"/>
            <a:ext cx="9144000" cy="6858000"/>
          </a:xfrm>
          <a:prstGeom prst="rect">
            <a:avLst/>
          </a:prstGeom>
          <a:solidFill>
            <a:schemeClr val="bg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s-ES">
              <a:solidFill>
                <a:schemeClr val="lt1"/>
              </a:solidFill>
              <a:latin typeface="+mn-lt"/>
              <a:ea typeface="+mn-ea"/>
            </a:endParaRPr>
          </a:p>
        </p:txBody>
      </p:sp>
      <p:pic>
        <p:nvPicPr>
          <p:cNvPr id="18434" name="Imagen 1" descr="portada RF-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94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descr="azu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568960" y="0"/>
            <a:ext cx="8229600" cy="1143000"/>
          </a:xfrm>
          <a:noFill/>
        </p:spPr>
        <p:txBody>
          <a:bodyPr>
            <a:normAutofit/>
          </a:bodyPr>
          <a:lstStyle/>
          <a:p>
            <a:r>
              <a:rPr lang="es-ES" sz="1800" b="1" dirty="0" smtClean="0">
                <a:solidFill>
                  <a:schemeClr val="bg1"/>
                </a:solidFill>
              </a:rPr>
              <a:t>1. Creación del ambiente</a:t>
            </a:r>
            <a:endParaRPr lang="es-ES" sz="1800" b="1" dirty="0">
              <a:solidFill>
                <a:schemeClr val="bg1"/>
              </a:solidFill>
            </a:endParaRPr>
          </a:p>
        </p:txBody>
      </p:sp>
      <p:sp>
        <p:nvSpPr>
          <p:cNvPr id="3" name="Marcador de contenido 2"/>
          <p:cNvSpPr>
            <a:spLocks noGrp="1"/>
          </p:cNvSpPr>
          <p:nvPr>
            <p:ph idx="1"/>
          </p:nvPr>
        </p:nvSpPr>
        <p:spPr>
          <a:xfrm>
            <a:off x="457200" y="926950"/>
            <a:ext cx="8229600" cy="4796117"/>
          </a:xfrm>
        </p:spPr>
        <p:txBody>
          <a:bodyPr>
            <a:noAutofit/>
          </a:bodyPr>
          <a:lstStyle/>
          <a:p>
            <a:pPr algn="just"/>
            <a:r>
              <a:rPr lang="es-ES" sz="2400" dirty="0" smtClean="0"/>
              <a:t>Debe prestarse mucha atención al ambiente, ya que el ambiente que se crea antes de iniciar las discusiones usualmente define el tono de toda la negociación, esto incluye el escenario físico. </a:t>
            </a:r>
          </a:p>
          <a:p>
            <a:pPr algn="just"/>
            <a:endParaRPr lang="es-ES" sz="2400" dirty="0" smtClean="0"/>
          </a:p>
          <a:p>
            <a:pPr algn="just"/>
            <a:r>
              <a:rPr lang="es-ES" sz="2400" dirty="0" smtClean="0"/>
              <a:t>Shoonmaker describe los tipos de ambiente más importantes:</a:t>
            </a:r>
          </a:p>
        </p:txBody>
      </p:sp>
      <p:graphicFrame>
        <p:nvGraphicFramePr>
          <p:cNvPr id="6" name="5 Diagrama"/>
          <p:cNvGraphicFramePr/>
          <p:nvPr>
            <p:extLst>
              <p:ext uri="{D42A27DB-BD31-4B8C-83A1-F6EECF244321}">
                <p14:modId xmlns:p14="http://schemas.microsoft.com/office/powerpoint/2010/main" val="2788754142"/>
              </p:ext>
            </p:extLst>
          </p:nvPr>
        </p:nvGraphicFramePr>
        <p:xfrm>
          <a:off x="1280160" y="3302000"/>
          <a:ext cx="6654800" cy="3027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7280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5" descr="azu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457200" y="1749613"/>
            <a:ext cx="8229600" cy="1148976"/>
          </a:xfrm>
        </p:spPr>
        <p:txBody>
          <a:bodyPr>
            <a:normAutofit/>
          </a:bodyPr>
          <a:lstStyle/>
          <a:p>
            <a:r>
              <a:rPr lang="es-ES" sz="2200" dirty="0" smtClean="0"/>
              <a:t>En general la mayoría de las personas prefieren un ambiente que les permita sentirse cómodos y por eso se prefiere un ambiente cordial. </a:t>
            </a:r>
          </a:p>
          <a:p>
            <a:pPr marL="0" indent="0">
              <a:buNone/>
            </a:pPr>
            <a:endParaRPr lang="es-ES" sz="2200" dirty="0"/>
          </a:p>
        </p:txBody>
      </p:sp>
      <p:sp>
        <p:nvSpPr>
          <p:cNvPr id="8" name="7 Título"/>
          <p:cNvSpPr>
            <a:spLocks noGrp="1"/>
          </p:cNvSpPr>
          <p:nvPr>
            <p:ph type="title"/>
          </p:nvPr>
        </p:nvSpPr>
        <p:spPr>
          <a:xfrm>
            <a:off x="142240" y="0"/>
            <a:ext cx="8229600" cy="1143000"/>
          </a:xfrm>
        </p:spPr>
        <p:txBody>
          <a:bodyPr>
            <a:normAutofit/>
          </a:bodyPr>
          <a:lstStyle/>
          <a:p>
            <a:r>
              <a:rPr lang="es-ES" sz="1600" b="1" dirty="0" smtClean="0">
                <a:solidFill>
                  <a:schemeClr val="bg1"/>
                </a:solidFill>
              </a:rPr>
              <a:t>A) Ambiente cordial</a:t>
            </a:r>
            <a:endParaRPr lang="es-MX" sz="1600" b="1" dirty="0">
              <a:solidFill>
                <a:schemeClr val="bg1"/>
              </a:solidFill>
            </a:endParaRPr>
          </a:p>
        </p:txBody>
      </p:sp>
      <p:graphicFrame>
        <p:nvGraphicFramePr>
          <p:cNvPr id="10" name="9 Diagrama"/>
          <p:cNvGraphicFramePr/>
          <p:nvPr>
            <p:extLst>
              <p:ext uri="{D42A27DB-BD31-4B8C-83A1-F6EECF244321}">
                <p14:modId xmlns:p14="http://schemas.microsoft.com/office/powerpoint/2010/main" val="3307397783"/>
              </p:ext>
            </p:extLst>
          </p:nvPr>
        </p:nvGraphicFramePr>
        <p:xfrm>
          <a:off x="1889760" y="2529839"/>
          <a:ext cx="5882640" cy="381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8452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 descr="azu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457200" y="1642400"/>
            <a:ext cx="8229600" cy="1009173"/>
          </a:xfrm>
        </p:spPr>
        <p:txBody>
          <a:bodyPr>
            <a:normAutofit/>
          </a:bodyPr>
          <a:lstStyle/>
          <a:p>
            <a:r>
              <a:rPr lang="es-ES" sz="2000" dirty="0" smtClean="0"/>
              <a:t>Un ambiente formal se crea minimizando las acciones emocionales y al establecer procedimientos formales.</a:t>
            </a:r>
          </a:p>
          <a:p>
            <a:pPr marL="0" indent="0">
              <a:buNone/>
            </a:pPr>
            <a:endParaRPr lang="es-ES" sz="2000" dirty="0" smtClean="0"/>
          </a:p>
        </p:txBody>
      </p:sp>
      <p:sp>
        <p:nvSpPr>
          <p:cNvPr id="7" name="6 Título"/>
          <p:cNvSpPr>
            <a:spLocks noGrp="1"/>
          </p:cNvSpPr>
          <p:nvPr>
            <p:ph type="title"/>
          </p:nvPr>
        </p:nvSpPr>
        <p:spPr>
          <a:xfrm>
            <a:off x="223520" y="0"/>
            <a:ext cx="8229600" cy="1143000"/>
          </a:xfrm>
        </p:spPr>
        <p:txBody>
          <a:bodyPr>
            <a:normAutofit/>
          </a:bodyPr>
          <a:lstStyle/>
          <a:p>
            <a:r>
              <a:rPr lang="es-ES" sz="1600" b="1" dirty="0" smtClean="0">
                <a:solidFill>
                  <a:schemeClr val="bg1"/>
                </a:solidFill>
              </a:rPr>
              <a:t>B) Ambiente Formal</a:t>
            </a:r>
            <a:endParaRPr lang="es-MX" sz="1600" b="1" dirty="0">
              <a:solidFill>
                <a:schemeClr val="bg1"/>
              </a:solidFill>
            </a:endParaRPr>
          </a:p>
        </p:txBody>
      </p:sp>
      <p:graphicFrame>
        <p:nvGraphicFramePr>
          <p:cNvPr id="9" name="8 Diagrama"/>
          <p:cNvGraphicFramePr/>
          <p:nvPr>
            <p:extLst>
              <p:ext uri="{D42A27DB-BD31-4B8C-83A1-F6EECF244321}">
                <p14:modId xmlns:p14="http://schemas.microsoft.com/office/powerpoint/2010/main" val="1316596923"/>
              </p:ext>
            </p:extLst>
          </p:nvPr>
        </p:nvGraphicFramePr>
        <p:xfrm>
          <a:off x="1635760" y="2448560"/>
          <a:ext cx="5913120" cy="3906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7655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 descr="azu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457199" y="1748117"/>
            <a:ext cx="8417859" cy="1075765"/>
          </a:xfrm>
        </p:spPr>
        <p:txBody>
          <a:bodyPr>
            <a:normAutofit lnSpcReduction="10000"/>
          </a:bodyPr>
          <a:lstStyle/>
          <a:p>
            <a:pPr algn="just"/>
            <a:r>
              <a:rPr lang="es-ES" sz="2200" dirty="0" smtClean="0"/>
              <a:t>En este ambiente puede presentarse una imagen cordial, siempre y cuando su actitud manifieste franca indiferencia para llegar o no a un acuerdo. </a:t>
            </a:r>
            <a:endParaRPr lang="es-ES" sz="2200" dirty="0"/>
          </a:p>
        </p:txBody>
      </p:sp>
      <p:sp>
        <p:nvSpPr>
          <p:cNvPr id="5" name="4 Título"/>
          <p:cNvSpPr>
            <a:spLocks noGrp="1"/>
          </p:cNvSpPr>
          <p:nvPr>
            <p:ph type="title"/>
          </p:nvPr>
        </p:nvSpPr>
        <p:spPr>
          <a:xfrm>
            <a:off x="457199" y="0"/>
            <a:ext cx="8229600" cy="1143000"/>
          </a:xfrm>
        </p:spPr>
        <p:txBody>
          <a:bodyPr>
            <a:normAutofit/>
          </a:bodyPr>
          <a:lstStyle/>
          <a:p>
            <a:r>
              <a:rPr lang="es-ES" sz="1600" b="1" dirty="0" smtClean="0">
                <a:solidFill>
                  <a:schemeClr val="bg1"/>
                </a:solidFill>
              </a:rPr>
              <a:t>C) Ambiente indiferente</a:t>
            </a:r>
            <a:endParaRPr lang="es-MX" sz="1600" b="1" dirty="0">
              <a:solidFill>
                <a:schemeClr val="bg1"/>
              </a:solidFill>
            </a:endParaRPr>
          </a:p>
        </p:txBody>
      </p:sp>
      <p:graphicFrame>
        <p:nvGraphicFramePr>
          <p:cNvPr id="10" name="9 Diagrama"/>
          <p:cNvGraphicFramePr/>
          <p:nvPr>
            <p:extLst>
              <p:ext uri="{D42A27DB-BD31-4B8C-83A1-F6EECF244321}">
                <p14:modId xmlns:p14="http://schemas.microsoft.com/office/powerpoint/2010/main" val="799922848"/>
              </p:ext>
            </p:extLst>
          </p:nvPr>
        </p:nvGraphicFramePr>
        <p:xfrm>
          <a:off x="1869440" y="2823882"/>
          <a:ext cx="5882640" cy="3545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3070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 descr="azu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457200" y="1824319"/>
            <a:ext cx="8229600" cy="1417917"/>
          </a:xfrm>
        </p:spPr>
        <p:txBody>
          <a:bodyPr>
            <a:normAutofit/>
          </a:bodyPr>
          <a:lstStyle/>
          <a:p>
            <a:pPr algn="just"/>
            <a:r>
              <a:rPr lang="es-ES" sz="2200" dirty="0" smtClean="0"/>
              <a:t>No quiere decir que las personas sean groseras o agresivas, simplemente es una relación de intereses diferentes que de alguna manera tienen que llegar a un acuerdo.</a:t>
            </a:r>
          </a:p>
        </p:txBody>
      </p:sp>
      <p:sp>
        <p:nvSpPr>
          <p:cNvPr id="7" name="6 Título"/>
          <p:cNvSpPr>
            <a:spLocks noGrp="1"/>
          </p:cNvSpPr>
          <p:nvPr>
            <p:ph type="title"/>
          </p:nvPr>
        </p:nvSpPr>
        <p:spPr>
          <a:xfrm>
            <a:off x="288067" y="0"/>
            <a:ext cx="8229600" cy="1143000"/>
          </a:xfrm>
        </p:spPr>
        <p:txBody>
          <a:bodyPr>
            <a:normAutofit/>
          </a:bodyPr>
          <a:lstStyle/>
          <a:p>
            <a:r>
              <a:rPr lang="es-ES" sz="1600" b="1" dirty="0" smtClean="0">
                <a:solidFill>
                  <a:schemeClr val="bg1"/>
                </a:solidFill>
              </a:rPr>
              <a:t>D) Ambiente antagónico</a:t>
            </a:r>
            <a:endParaRPr lang="es-MX" sz="1600" b="1" dirty="0">
              <a:solidFill>
                <a:schemeClr val="bg1"/>
              </a:solidFill>
            </a:endParaRPr>
          </a:p>
        </p:txBody>
      </p:sp>
      <p:graphicFrame>
        <p:nvGraphicFramePr>
          <p:cNvPr id="9" name="8 Diagrama"/>
          <p:cNvGraphicFramePr/>
          <p:nvPr>
            <p:extLst>
              <p:ext uri="{D42A27DB-BD31-4B8C-83A1-F6EECF244321}">
                <p14:modId xmlns:p14="http://schemas.microsoft.com/office/powerpoint/2010/main" val="4107920754"/>
              </p:ext>
            </p:extLst>
          </p:nvPr>
        </p:nvGraphicFramePr>
        <p:xfrm>
          <a:off x="1524000" y="269748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936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 descr="azu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457200" y="1794435"/>
            <a:ext cx="8229600" cy="1178859"/>
          </a:xfrm>
        </p:spPr>
        <p:txBody>
          <a:bodyPr>
            <a:normAutofit/>
          </a:bodyPr>
          <a:lstStyle/>
          <a:p>
            <a:pPr algn="just"/>
            <a:r>
              <a:rPr lang="es-ES" sz="2000" dirty="0" smtClean="0"/>
              <a:t>Este ambiente es apropiado solamente para situaciones muy especiales.</a:t>
            </a:r>
          </a:p>
        </p:txBody>
      </p:sp>
      <p:sp>
        <p:nvSpPr>
          <p:cNvPr id="7" name="6 Título"/>
          <p:cNvSpPr>
            <a:spLocks noGrp="1"/>
          </p:cNvSpPr>
          <p:nvPr>
            <p:ph type="title"/>
          </p:nvPr>
        </p:nvSpPr>
        <p:spPr>
          <a:xfrm>
            <a:off x="81280" y="0"/>
            <a:ext cx="8229600" cy="1143000"/>
          </a:xfrm>
        </p:spPr>
        <p:txBody>
          <a:bodyPr>
            <a:normAutofit/>
          </a:bodyPr>
          <a:lstStyle/>
          <a:p>
            <a:r>
              <a:rPr lang="es-MX" sz="1600" b="1" dirty="0" smtClean="0">
                <a:solidFill>
                  <a:schemeClr val="bg1"/>
                </a:solidFill>
              </a:rPr>
              <a:t>E) </a:t>
            </a:r>
            <a:r>
              <a:rPr lang="es-ES" sz="1600" b="1" dirty="0" smtClean="0">
                <a:solidFill>
                  <a:schemeClr val="bg1"/>
                </a:solidFill>
              </a:rPr>
              <a:t>Ambiente hostil</a:t>
            </a:r>
            <a:endParaRPr lang="es-MX" sz="1600" b="1" dirty="0">
              <a:solidFill>
                <a:schemeClr val="bg1"/>
              </a:solidFill>
            </a:endParaRPr>
          </a:p>
        </p:txBody>
      </p:sp>
      <p:graphicFrame>
        <p:nvGraphicFramePr>
          <p:cNvPr id="9" name="8 Diagrama"/>
          <p:cNvGraphicFramePr/>
          <p:nvPr>
            <p:extLst>
              <p:ext uri="{D42A27DB-BD31-4B8C-83A1-F6EECF244321}">
                <p14:modId xmlns:p14="http://schemas.microsoft.com/office/powerpoint/2010/main" val="2791215498"/>
              </p:ext>
            </p:extLst>
          </p:nvPr>
        </p:nvGraphicFramePr>
        <p:xfrm>
          <a:off x="1357855" y="215392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3993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937</TotalTime>
  <Words>1675</Words>
  <Application>Microsoft Office PowerPoint</Application>
  <PresentationFormat>Presentación en pantalla (4:3)</PresentationFormat>
  <Paragraphs>254</Paragraphs>
  <Slides>37</Slides>
  <Notes>1</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Presentación de PowerPoint</vt:lpstr>
      <vt:lpstr>Presentación de PowerPoint</vt:lpstr>
      <vt:lpstr>El encuentro</vt:lpstr>
      <vt:lpstr>1. Creación del ambiente</vt:lpstr>
      <vt:lpstr>A) Ambiente cordial</vt:lpstr>
      <vt:lpstr>B) Ambiente Formal</vt:lpstr>
      <vt:lpstr>C) Ambiente indiferente</vt:lpstr>
      <vt:lpstr>D) Ambiente antagónico</vt:lpstr>
      <vt:lpstr>E) Ambiente hostil</vt:lpstr>
      <vt:lpstr>2. Implementación de estrategias (Juego del principio)</vt:lpstr>
      <vt:lpstr>Ejemplo:</vt:lpstr>
      <vt:lpstr>Presentación de PowerPoint</vt:lpstr>
      <vt:lpstr>3. Ajuste de posiciones (Juego de mitad)</vt:lpstr>
      <vt:lpstr>Presentación de PowerPoint</vt:lpstr>
      <vt:lpstr>Presentación de PowerPoint</vt:lpstr>
      <vt:lpstr>Tácticas</vt:lpstr>
      <vt:lpstr>Maniobras</vt:lpstr>
      <vt:lpstr>4. Proceso de cierre</vt:lpstr>
      <vt:lpstr>Presentación de PowerPoint</vt:lpstr>
      <vt:lpstr>Presentación de PowerPoint</vt:lpstr>
      <vt:lpstr>Después de la Negociación…</vt:lpstr>
      <vt:lpstr>Presentación de PowerPoint</vt:lpstr>
      <vt:lpstr>La negociación exitosa</vt:lpstr>
      <vt:lpstr>Factores del éxito</vt:lpstr>
      <vt:lpstr>Ambiente adecuado</vt:lpstr>
      <vt:lpstr>Técnicas de negoción correctas</vt:lpstr>
      <vt:lpstr>Negociadores eficientes</vt:lpstr>
      <vt:lpstr>Errores cometidos por los negociadores</vt:lpstr>
      <vt:lpstr>Resolución de conflictos</vt:lpstr>
      <vt:lpstr>Elementos de apoyo</vt:lpstr>
      <vt:lpstr>Presentación de PowerPoint</vt:lpstr>
      <vt:lpstr>Identificación de la negociación existosa</vt:lpstr>
      <vt:lpstr>Presentación de PowerPoint</vt:lpstr>
      <vt:lpstr>¡GRACIAS!</vt:lpstr>
      <vt:lpstr>Referencias</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Isa</cp:lastModifiedBy>
  <cp:revision>87</cp:revision>
  <dcterms:created xsi:type="dcterms:W3CDTF">2015-12-28T22:38:32Z</dcterms:created>
  <dcterms:modified xsi:type="dcterms:W3CDTF">2017-03-30T19:56:05Z</dcterms:modified>
</cp:coreProperties>
</file>