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2" r:id="rId2"/>
    <p:sldId id="256" r:id="rId3"/>
    <p:sldId id="257" r:id="rId4"/>
    <p:sldId id="258" r:id="rId5"/>
    <p:sldId id="259" r:id="rId6"/>
    <p:sldId id="261" r:id="rId7"/>
    <p:sldId id="262" r:id="rId8"/>
    <p:sldId id="264" r:id="rId9"/>
    <p:sldId id="293" r:id="rId10"/>
    <p:sldId id="265" r:id="rId11"/>
    <p:sldId id="294" r:id="rId12"/>
    <p:sldId id="295" r:id="rId13"/>
    <p:sldId id="296" r:id="rId14"/>
    <p:sldId id="267" r:id="rId15"/>
    <p:sldId id="269" r:id="rId16"/>
    <p:sldId id="270" r:id="rId17"/>
    <p:sldId id="271" r:id="rId18"/>
    <p:sldId id="272" r:id="rId19"/>
    <p:sldId id="297" r:id="rId20"/>
    <p:sldId id="298" r:id="rId21"/>
    <p:sldId id="299" r:id="rId22"/>
    <p:sldId id="300" r:id="rId23"/>
    <p:sldId id="301" r:id="rId24"/>
    <p:sldId id="279" r:id="rId25"/>
    <p:sldId id="273" r:id="rId26"/>
    <p:sldId id="274" r:id="rId27"/>
    <p:sldId id="275" r:id="rId28"/>
    <p:sldId id="276" r:id="rId29"/>
    <p:sldId id="277" r:id="rId30"/>
    <p:sldId id="278" r:id="rId31"/>
    <p:sldId id="280" r:id="rId32"/>
    <p:sldId id="281" r:id="rId33"/>
    <p:sldId id="282" r:id="rId34"/>
    <p:sldId id="283" r:id="rId35"/>
    <p:sldId id="284" r:id="rId36"/>
    <p:sldId id="285" r:id="rId37"/>
    <p:sldId id="286" r:id="rId38"/>
    <p:sldId id="287" r:id="rId39"/>
    <p:sldId id="288" r:id="rId40"/>
    <p:sldId id="289" r:id="rId41"/>
    <p:sldId id="266" r:id="rId42"/>
    <p:sldId id="268" r:id="rId4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54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6C251B00-D7FE-4DD4-8F67-6B865A3946EA}" type="datetimeFigureOut">
              <a:rPr lang="es-MX" smtClean="0"/>
              <a:t>07/12/16</a:t>
            </a:fld>
            <a:endParaRPr lang="es-MX"/>
          </a:p>
        </p:txBody>
      </p:sp>
      <p:sp>
        <p:nvSpPr>
          <p:cNvPr id="17" name="16 Marcador de pie de página"/>
          <p:cNvSpPr>
            <a:spLocks noGrp="1"/>
          </p:cNvSpPr>
          <p:nvPr>
            <p:ph type="ftr" sz="quarter" idx="11"/>
          </p:nvPr>
        </p:nvSpPr>
        <p:spPr>
          <a:xfrm>
            <a:off x="2898648" y="6355080"/>
            <a:ext cx="3474720" cy="365760"/>
          </a:xfrm>
        </p:spPr>
        <p:txBody>
          <a:bodyPr/>
          <a:lstStyle/>
          <a:p>
            <a:endParaRPr lang="es-MX"/>
          </a:p>
        </p:txBody>
      </p:sp>
      <p:sp>
        <p:nvSpPr>
          <p:cNvPr id="29" name="28 Marcador de número de diapositiva"/>
          <p:cNvSpPr>
            <a:spLocks noGrp="1"/>
          </p:cNvSpPr>
          <p:nvPr>
            <p:ph type="sldNum" sz="quarter" idx="12"/>
          </p:nvPr>
        </p:nvSpPr>
        <p:spPr>
          <a:xfrm>
            <a:off x="1216152" y="6355080"/>
            <a:ext cx="1219200" cy="365760"/>
          </a:xfrm>
        </p:spPr>
        <p:txBody>
          <a:bodyPr/>
          <a:lstStyle/>
          <a:p>
            <a:fld id="{1D48CFD0-1ADF-47E2-B13B-AA594D1B31D2}" type="slidenum">
              <a:rPr lang="es-MX" smtClean="0"/>
              <a:t>‹Nr.›</a:t>
            </a:fld>
            <a:endParaRPr lang="es-MX"/>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6C251B00-D7FE-4DD4-8F67-6B865A3946EA}" type="datetimeFigureOut">
              <a:rPr lang="es-MX" smtClean="0"/>
              <a:t>07/12/16</a:t>
            </a:fld>
            <a:endParaRPr lang="es-MX"/>
          </a:p>
        </p:txBody>
      </p:sp>
      <p:sp>
        <p:nvSpPr>
          <p:cNvPr id="5" name="4 Marcador de pie de página"/>
          <p:cNvSpPr>
            <a:spLocks noGrp="1"/>
          </p:cNvSpPr>
          <p:nvPr>
            <p:ph type="ftr" sz="quarter" idx="11"/>
          </p:nvPr>
        </p:nvSpPr>
        <p:spPr>
          <a:xfrm>
            <a:off x="2898648" y="6355080"/>
            <a:ext cx="3474720" cy="365760"/>
          </a:xfrm>
        </p:spPr>
        <p:txBody>
          <a:bodyPr/>
          <a:lstStyle/>
          <a:p>
            <a:endParaRPr lang="es-MX"/>
          </a:p>
        </p:txBody>
      </p:sp>
      <p:sp>
        <p:nvSpPr>
          <p:cNvPr id="6" name="5 Marcador de número de diapositiva"/>
          <p:cNvSpPr>
            <a:spLocks noGrp="1"/>
          </p:cNvSpPr>
          <p:nvPr>
            <p:ph type="sldNum" sz="quarter" idx="12"/>
          </p:nvPr>
        </p:nvSpPr>
        <p:spPr>
          <a:xfrm>
            <a:off x="1069848" y="6355080"/>
            <a:ext cx="1520952" cy="365760"/>
          </a:xfrm>
        </p:spPr>
        <p:txBody>
          <a:bodyPr/>
          <a:lstStyle/>
          <a:p>
            <a:fld id="{1D48CFD0-1ADF-47E2-B13B-AA594D1B31D2}" type="slidenum">
              <a:rPr lang="es-MX" smtClean="0"/>
              <a:t>‹Nr.›</a:t>
            </a:fld>
            <a:endParaRPr lang="es-MX"/>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C251B00-D7FE-4DD4-8F67-6B865A3946EA}" type="datetimeFigureOut">
              <a:rPr lang="es-MX" smtClean="0"/>
              <a:t>07/12/16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48CFD0-1ADF-47E2-B13B-AA594D1B31D2}" type="slidenum">
              <a:rPr lang="es-MX" smtClean="0"/>
              <a:t>‹Nr.›</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C251B00-D7FE-4DD4-8F67-6B865A3946EA}" type="datetimeFigureOut">
              <a:rPr lang="es-MX" smtClean="0"/>
              <a:t>07/12/16</a:t>
            </a:fld>
            <a:endParaRPr lang="es-MX"/>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D48CFD0-1ADF-47E2-B13B-AA594D1B31D2}" type="slidenum">
              <a:rPr lang="es-MX" smtClean="0"/>
              <a:t>‹Nr.›</a:t>
            </a:fld>
            <a:endParaRPr lang="es-MX"/>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dirty="0" smtClean="0"/>
              <a:t>Ingresos por actividad empresarial y profesional.</a:t>
            </a:r>
            <a:endParaRPr lang="es-MX" sz="3600" dirty="0"/>
          </a:p>
        </p:txBody>
      </p:sp>
      <p:sp>
        <p:nvSpPr>
          <p:cNvPr id="3" name="2 Marcador de texto"/>
          <p:cNvSpPr>
            <a:spLocks noGrp="1"/>
          </p:cNvSpPr>
          <p:nvPr>
            <p:ph type="body" idx="1"/>
          </p:nvPr>
        </p:nvSpPr>
        <p:spPr/>
        <p:txBody>
          <a:bodyPr>
            <a:normAutofit/>
          </a:bodyPr>
          <a:lstStyle/>
          <a:p>
            <a:r>
              <a:rPr lang="es-MX" sz="2400" dirty="0" smtClean="0"/>
              <a:t>Régimen general con actividad empresarial y profesional.</a:t>
            </a:r>
          </a:p>
          <a:p>
            <a:endParaRPr lang="es-MX" sz="2400" dirty="0"/>
          </a:p>
        </p:txBody>
      </p:sp>
    </p:spTree>
    <p:extLst>
      <p:ext uri="{BB962C8B-B14F-4D97-AF65-F5344CB8AC3E}">
        <p14:creationId xmlns:p14="http://schemas.microsoft.com/office/powerpoint/2010/main" val="3391326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8864" y="1299552"/>
            <a:ext cx="8229600" cy="4937760"/>
          </a:xfrm>
        </p:spPr>
        <p:txBody>
          <a:bodyPr>
            <a:normAutofit fontScale="92500"/>
          </a:bodyPr>
          <a:lstStyle/>
          <a:p>
            <a:pPr algn="just"/>
            <a:r>
              <a:rPr lang="es-MX" dirty="0"/>
              <a:t>IV. Las cantidades que se perciban para efectuar gastos por cuenta de terceros, salvo que dichos gastos sean respaldados con comprobantes fiscales expedidos a nombre de aquél por cuenta de quien se efectúa el gasto. </a:t>
            </a:r>
            <a:endParaRPr lang="es-MX" dirty="0" smtClean="0"/>
          </a:p>
          <a:p>
            <a:pPr algn="just"/>
            <a:endParaRPr lang="es-MX" dirty="0" smtClean="0"/>
          </a:p>
          <a:p>
            <a:pPr algn="just"/>
            <a:r>
              <a:rPr lang="es-MX" dirty="0" smtClean="0"/>
              <a:t>V</a:t>
            </a:r>
            <a:r>
              <a:rPr lang="es-MX" dirty="0"/>
              <a:t>. Los derivados de la enajenación de obras de arte hechas por el contribuyente. </a:t>
            </a:r>
            <a:endParaRPr lang="es-MX" dirty="0" smtClean="0"/>
          </a:p>
          <a:p>
            <a:pPr algn="just"/>
            <a:endParaRPr lang="es-MX" dirty="0" smtClean="0"/>
          </a:p>
          <a:p>
            <a:pPr algn="just"/>
            <a:r>
              <a:rPr lang="es-MX" dirty="0" smtClean="0"/>
              <a:t>VI</a:t>
            </a:r>
            <a:r>
              <a:rPr lang="es-MX" dirty="0"/>
              <a:t>. Los obtenidos por agentes de instituciones de crédito, de seguros, de fianzas o de valores, por promotores de valores o de administradoras de fondos para el retiro, por los servicios profesionales prestados a dichas instituciones</a:t>
            </a:r>
          </a:p>
        </p:txBody>
      </p:sp>
    </p:spTree>
    <p:extLst>
      <p:ext uri="{BB962C8B-B14F-4D97-AF65-F5344CB8AC3E}">
        <p14:creationId xmlns:p14="http://schemas.microsoft.com/office/powerpoint/2010/main" val="16745342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299552"/>
            <a:ext cx="8229600" cy="4937760"/>
          </a:xfrm>
        </p:spPr>
        <p:txBody>
          <a:bodyPr/>
          <a:lstStyle/>
          <a:p>
            <a:pPr algn="just"/>
            <a:r>
              <a:rPr lang="es-MX" dirty="0"/>
              <a:t>VII. Los obtenidos mediante la explotación de una patente aduanal. </a:t>
            </a:r>
            <a:endParaRPr lang="es-MX" dirty="0" smtClean="0"/>
          </a:p>
          <a:p>
            <a:pPr algn="just"/>
            <a:r>
              <a:rPr lang="es-MX" dirty="0" smtClean="0"/>
              <a:t>VIII</a:t>
            </a:r>
            <a:r>
              <a:rPr lang="es-MX" dirty="0"/>
              <a:t>. Los obtenidos por la explotación de obras escritas, fotografías o dibujos, en libros, periódicos, revistas o en las páginas electrónicas vía Internet, o bien, la reproducción en serie de grabaciones de obras musicales y en general cualquier otro que derive de la explotación de derechos de autor.</a:t>
            </a:r>
          </a:p>
        </p:txBody>
      </p:sp>
    </p:spTree>
    <p:extLst>
      <p:ext uri="{BB962C8B-B14F-4D97-AF65-F5344CB8AC3E}">
        <p14:creationId xmlns:p14="http://schemas.microsoft.com/office/powerpoint/2010/main" val="17492460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371560"/>
            <a:ext cx="8229600" cy="4937760"/>
          </a:xfrm>
        </p:spPr>
        <p:txBody>
          <a:bodyPr/>
          <a:lstStyle/>
          <a:p>
            <a:r>
              <a:rPr lang="es-MX" dirty="0"/>
              <a:t>IX. Los intereses cobrados derivados de la actividad empresarial o de la prestación de servicios profesionales, sin ajuste alguno. </a:t>
            </a:r>
            <a:endParaRPr lang="es-MX" dirty="0" smtClean="0"/>
          </a:p>
          <a:p>
            <a:pPr algn="just"/>
            <a:r>
              <a:rPr lang="es-MX" dirty="0" smtClean="0"/>
              <a:t>X</a:t>
            </a:r>
            <a:r>
              <a:rPr lang="es-MX" dirty="0"/>
              <a:t>. Las devoluciones que se efectúen o los descuentos o bonificaciones que se reciban, siempre que se hubiese efectuado la deducción correspondiente. </a:t>
            </a:r>
            <a:endParaRPr lang="es-MX" dirty="0" smtClean="0"/>
          </a:p>
          <a:p>
            <a:r>
              <a:rPr lang="es-MX" dirty="0" smtClean="0"/>
              <a:t>XI</a:t>
            </a:r>
            <a:r>
              <a:rPr lang="es-MX" dirty="0"/>
              <a:t>. La ganancia derivada de la enajenación de activos afectos a la actividad.</a:t>
            </a:r>
          </a:p>
        </p:txBody>
      </p:sp>
    </p:spTree>
    <p:extLst>
      <p:ext uri="{BB962C8B-B14F-4D97-AF65-F5344CB8AC3E}">
        <p14:creationId xmlns:p14="http://schemas.microsoft.com/office/powerpoint/2010/main" val="38380154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723488"/>
            <a:ext cx="8229600" cy="4937760"/>
          </a:xfrm>
        </p:spPr>
        <p:txBody>
          <a:bodyPr/>
          <a:lstStyle/>
          <a:p>
            <a:pPr marL="0" indent="0" algn="just">
              <a:buNone/>
            </a:pPr>
            <a:r>
              <a:rPr lang="es-MX" dirty="0"/>
              <a:t>Artículo </a:t>
            </a:r>
            <a:r>
              <a:rPr lang="es-MX" dirty="0" smtClean="0"/>
              <a:t>102 </a:t>
            </a:r>
          </a:p>
          <a:p>
            <a:pPr marL="0" indent="0" algn="just">
              <a:buNone/>
            </a:pPr>
            <a:endParaRPr lang="es-MX" dirty="0" smtClean="0"/>
          </a:p>
          <a:p>
            <a:pPr algn="just"/>
            <a:r>
              <a:rPr lang="es-MX" dirty="0" smtClean="0"/>
              <a:t>Para </a:t>
            </a:r>
            <a:r>
              <a:rPr lang="es-MX" dirty="0"/>
              <a:t>los efectos de esta Sección, los ingresos se consideran acumulables en el momento en que sean efectivamente percibidos</a:t>
            </a:r>
          </a:p>
        </p:txBody>
      </p:sp>
    </p:spTree>
    <p:extLst>
      <p:ext uri="{BB962C8B-B14F-4D97-AF65-F5344CB8AC3E}">
        <p14:creationId xmlns:p14="http://schemas.microsoft.com/office/powerpoint/2010/main" val="14847480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1484784"/>
            <a:ext cx="8229600" cy="6860526"/>
          </a:xfrm>
        </p:spPr>
        <p:txBody>
          <a:bodyPr/>
          <a:lstStyle/>
          <a:p>
            <a:pPr algn="just"/>
            <a:r>
              <a:rPr lang="es-MX" dirty="0"/>
              <a:t>El pago de la participación de las utilidades de las empresas (PTU), que se deberá entregar a los trabajadores de conformidad con lo que establece el artículo 123, apartado A, fracción IX, inciso e) de la Constitución Política de </a:t>
            </a:r>
            <a:r>
              <a:rPr lang="es-MX" dirty="0" smtClean="0"/>
              <a:t>l</a:t>
            </a:r>
          </a:p>
          <a:p>
            <a:pPr marL="0" indent="0" algn="just">
              <a:buNone/>
            </a:pPr>
            <a:endParaRPr lang="es-MX" dirty="0"/>
          </a:p>
          <a:p>
            <a:pPr algn="just"/>
            <a:r>
              <a:rPr lang="es-MX" dirty="0" smtClean="0"/>
              <a:t>Así</a:t>
            </a:r>
            <a:r>
              <a:rPr lang="es-MX" dirty="0"/>
              <a:t>, el artículo 120 de la </a:t>
            </a:r>
            <a:r>
              <a:rPr lang="es-MX" dirty="0" smtClean="0"/>
              <a:t>LFT indica </a:t>
            </a:r>
            <a:r>
              <a:rPr lang="es-MX" dirty="0"/>
              <a:t>que tal porcentaje constituye la PTU que corresponderá a los trabajadores (10%).os Estados Unidos Mexicanos</a:t>
            </a:r>
          </a:p>
          <a:p>
            <a:pPr algn="just"/>
            <a:endParaRPr lang="es-MX" dirty="0"/>
          </a:p>
        </p:txBody>
      </p:sp>
    </p:spTree>
    <p:extLst>
      <p:ext uri="{BB962C8B-B14F-4D97-AF65-F5344CB8AC3E}">
        <p14:creationId xmlns:p14="http://schemas.microsoft.com/office/powerpoint/2010/main" val="26737264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3789040"/>
            <a:ext cx="7920880" cy="990600"/>
          </a:xfrm>
        </p:spPr>
        <p:txBody>
          <a:bodyPr>
            <a:normAutofit fontScale="90000"/>
          </a:bodyPr>
          <a:lstStyle/>
          <a:p>
            <a:r>
              <a:rPr lang="es-MX" dirty="0" smtClean="0"/>
              <a:t>1.1.2</a:t>
            </a:r>
            <a:br>
              <a:rPr lang="es-MX" dirty="0" smtClean="0"/>
            </a:br>
            <a:r>
              <a:rPr lang="es-MX" dirty="0" smtClean="0"/>
              <a:t>DEDUCCIONES AUTORIZADAS</a:t>
            </a:r>
            <a:endParaRPr lang="es-MX" dirty="0"/>
          </a:p>
        </p:txBody>
      </p:sp>
      <p:sp>
        <p:nvSpPr>
          <p:cNvPr id="4" name="3 Rectángulo"/>
          <p:cNvSpPr/>
          <p:nvPr/>
        </p:nvSpPr>
        <p:spPr>
          <a:xfrm>
            <a:off x="3131840" y="5183584"/>
            <a:ext cx="3384376" cy="369332"/>
          </a:xfrm>
          <a:prstGeom prst="rect">
            <a:avLst/>
          </a:prstGeom>
        </p:spPr>
        <p:txBody>
          <a:bodyPr wrap="square">
            <a:spAutoFit/>
          </a:bodyPr>
          <a:lstStyle/>
          <a:p>
            <a:r>
              <a:rPr lang="es-MX" dirty="0"/>
              <a:t>Artículo 103. LISR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6162675"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9884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260374"/>
            <a:ext cx="7920880" cy="5976938"/>
          </a:xfrm>
        </p:spPr>
        <p:txBody>
          <a:bodyPr>
            <a:normAutofit fontScale="92500"/>
          </a:bodyPr>
          <a:lstStyle/>
          <a:p>
            <a:pPr algn="just"/>
            <a:r>
              <a:rPr lang="es-ES" dirty="0" smtClean="0"/>
              <a:t>Las </a:t>
            </a:r>
            <a:r>
              <a:rPr lang="es-ES" dirty="0"/>
              <a:t>personas físicas que obtengan ingresos por actividades empresariales o servicios profesionales, podrán efectuar las deducciones siguientes</a:t>
            </a:r>
            <a:r>
              <a:rPr lang="es-ES" dirty="0" smtClean="0"/>
              <a:t>:</a:t>
            </a:r>
            <a:r>
              <a:rPr lang="es-ES" dirty="0"/>
              <a:t> </a:t>
            </a:r>
            <a:endParaRPr lang="es-ES" dirty="0"/>
          </a:p>
          <a:p>
            <a:pPr marL="0" indent="0" algn="just">
              <a:buNone/>
            </a:pPr>
            <a:endParaRPr lang="es-MX" dirty="0"/>
          </a:p>
          <a:p>
            <a:pPr algn="just"/>
            <a:r>
              <a:rPr lang="es-ES" b="1" dirty="0"/>
              <a:t>I.</a:t>
            </a:r>
            <a:r>
              <a:rPr lang="es-ES" dirty="0"/>
              <a:t>	Las devoluciones que se reciban o los descuentos o bonificaciones que se hagan, siempre que se hubiese acumulado el ingreso correspondiente</a:t>
            </a:r>
            <a:r>
              <a:rPr lang="es-ES" dirty="0" smtClean="0"/>
              <a:t>.</a:t>
            </a:r>
          </a:p>
          <a:p>
            <a:pPr algn="just"/>
            <a:endParaRPr lang="es-MX" dirty="0"/>
          </a:p>
          <a:p>
            <a:pPr algn="just"/>
            <a:r>
              <a:rPr lang="es-ES" b="1" dirty="0"/>
              <a:t>II.</a:t>
            </a:r>
            <a:r>
              <a:rPr lang="es-ES" dirty="0"/>
              <a:t>	Las adquisiciones de mercancías, así como de materias primas, productos </a:t>
            </a:r>
            <a:r>
              <a:rPr lang="es-ES" dirty="0" err="1"/>
              <a:t>semiterminados</a:t>
            </a:r>
            <a:r>
              <a:rPr lang="es-ES" dirty="0"/>
              <a:t> o terminados, que utilicen para prestar servicios, para fabricar bienes o para enajenarlos</a:t>
            </a:r>
            <a:r>
              <a:rPr lang="es-ES" dirty="0" smtClean="0"/>
              <a:t>. ( NO SERAN DEDUCIBLES </a:t>
            </a:r>
            <a:r>
              <a:rPr lang="es-ES" dirty="0"/>
              <a:t>los activos </a:t>
            </a:r>
            <a:r>
              <a:rPr lang="es-ES" dirty="0" smtClean="0"/>
              <a:t>fijos)</a:t>
            </a:r>
          </a:p>
          <a:p>
            <a:pPr marL="0" indent="0" algn="just">
              <a:buNone/>
            </a:pPr>
            <a:r>
              <a:rPr lang="es-MX" dirty="0" smtClean="0"/>
              <a:t>En el caso de ingresos por enajenación de terrenos y de acciones, se estará a lo dispuesto en los artículos 19 y 22 de esta Ley, respectivamente.</a:t>
            </a:r>
            <a:endParaRPr lang="es-MX" dirty="0"/>
          </a:p>
        </p:txBody>
      </p:sp>
    </p:spTree>
    <p:extLst>
      <p:ext uri="{BB962C8B-B14F-4D97-AF65-F5344CB8AC3E}">
        <p14:creationId xmlns:p14="http://schemas.microsoft.com/office/powerpoint/2010/main" val="3216487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90945" y="2316509"/>
            <a:ext cx="7481455" cy="3560763"/>
          </a:xfrm>
        </p:spPr>
        <p:txBody>
          <a:bodyPr>
            <a:normAutofit/>
          </a:bodyPr>
          <a:lstStyle/>
          <a:p>
            <a:pPr algn="just"/>
            <a:r>
              <a:rPr lang="es-MX" dirty="0" smtClean="0"/>
              <a:t>III.	Los gastos.</a:t>
            </a:r>
          </a:p>
          <a:p>
            <a:pPr algn="just"/>
            <a:r>
              <a:rPr lang="es-MX" dirty="0" smtClean="0"/>
              <a:t>IV.	Las inversiones.</a:t>
            </a:r>
          </a:p>
          <a:p>
            <a:pPr algn="just"/>
            <a:r>
              <a:rPr lang="es-MX" dirty="0" smtClean="0"/>
              <a:t>V.	Los intereses pagados derivados de la actividad empresarial o servicio profesional.</a:t>
            </a:r>
          </a:p>
          <a:p>
            <a:pPr algn="just"/>
            <a:r>
              <a:rPr lang="es-MX" dirty="0" smtClean="0"/>
              <a:t>VI.	Las cuotas a cargo de los patrones pagadas al Instituto Mexicano del Seguro Social</a:t>
            </a:r>
          </a:p>
          <a:p>
            <a:pPr algn="just"/>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5976664" cy="154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8667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83568" y="732432"/>
            <a:ext cx="5304350" cy="5576888"/>
          </a:xfrm>
        </p:spPr>
        <p:txBody>
          <a:bodyPr>
            <a:normAutofit fontScale="92500" lnSpcReduction="10000"/>
          </a:bodyPr>
          <a:lstStyle/>
          <a:p>
            <a:r>
              <a:rPr lang="es-MX" sz="3200" dirty="0" smtClean="0"/>
              <a:t>VII.	Los pagos efectuados por el impuesto local.</a:t>
            </a:r>
          </a:p>
          <a:p>
            <a:r>
              <a:rPr lang="es-MX" sz="3200" dirty="0" smtClean="0"/>
              <a:t>Tratándose de personas físicas residentes en el extranjero que tengan uno o varios establecimientos permanentes en el país, podrán efectuar las deducciones que correspondan a las actividades del establecimiento permanente, ya sean las erogadas en México o en cualquier otra parte</a:t>
            </a:r>
            <a:r>
              <a:rPr lang="es-MX" sz="32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528" y="908720"/>
            <a:ext cx="2257425" cy="2152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7133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Requisitos de las deducciones.</a:t>
            </a:r>
            <a:endParaRPr lang="es-MX" dirty="0"/>
          </a:p>
        </p:txBody>
      </p:sp>
      <p:sp>
        <p:nvSpPr>
          <p:cNvPr id="3" name="Subtítulo 2"/>
          <p:cNvSpPr>
            <a:spLocks noGrp="1"/>
          </p:cNvSpPr>
          <p:nvPr>
            <p:ph type="subTitle" idx="1"/>
          </p:nvPr>
        </p:nvSpPr>
        <p:spPr/>
        <p:txBody>
          <a:bodyPr/>
          <a:lstStyle/>
          <a:p>
            <a:r>
              <a:rPr lang="es-MX" dirty="0" smtClean="0"/>
              <a:t>Art 105 LISR</a:t>
            </a:r>
            <a:endParaRPr lang="es-MX" dirty="0"/>
          </a:p>
        </p:txBody>
      </p:sp>
      <p:pic>
        <p:nvPicPr>
          <p:cNvPr id="4" name="Imagen 3"/>
          <p:cNvPicPr>
            <a:picLocks noChangeAspect="1"/>
          </p:cNvPicPr>
          <p:nvPr/>
        </p:nvPicPr>
        <p:blipFill>
          <a:blip r:embed="rId2"/>
          <a:stretch>
            <a:fillRect/>
          </a:stretch>
        </p:blipFill>
        <p:spPr>
          <a:xfrm>
            <a:off x="2627784" y="764704"/>
            <a:ext cx="3172435"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903713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331640" y="1988840"/>
            <a:ext cx="6477000" cy="1828800"/>
          </a:xfrm>
        </p:spPr>
        <p:txBody>
          <a:bodyPr>
            <a:normAutofit/>
          </a:bodyPr>
          <a:lstStyle/>
          <a:p>
            <a:pPr algn="r"/>
            <a:r>
              <a:rPr lang="es-MX" sz="4400" dirty="0" smtClean="0">
                <a:latin typeface="Candara" pitchFamily="34" charset="0"/>
              </a:rPr>
              <a:t>1.1.1 Ingresos gravados y acumulables</a:t>
            </a:r>
            <a:r>
              <a:rPr lang="es-MX" dirty="0" smtClean="0"/>
              <a:t>.</a:t>
            </a:r>
            <a:endParaRPr lang="es-MX" dirty="0"/>
          </a:p>
        </p:txBody>
      </p:sp>
    </p:spTree>
    <p:extLst>
      <p:ext uri="{BB962C8B-B14F-4D97-AF65-F5344CB8AC3E}">
        <p14:creationId xmlns:p14="http://schemas.microsoft.com/office/powerpoint/2010/main" val="15520713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28800"/>
            <a:ext cx="8496944" cy="3384376"/>
          </a:xfrm>
        </p:spPr>
        <p:txBody>
          <a:bodyPr>
            <a:normAutofit lnSpcReduction="10000"/>
          </a:bodyPr>
          <a:lstStyle/>
          <a:p>
            <a:pPr algn="just"/>
            <a:r>
              <a:rPr lang="es-MX" dirty="0" smtClean="0"/>
              <a:t>I. EROGADOS EN EL EJERCICIO EN QUE SE DEDUCEN. (PAGO EN EFECTIVO, TRASPASOS DE CTAS ETC.)</a:t>
            </a:r>
          </a:p>
          <a:p>
            <a:pPr algn="just"/>
            <a:endParaRPr lang="es-MX" dirty="0" smtClean="0"/>
          </a:p>
          <a:p>
            <a:pPr algn="just"/>
            <a:r>
              <a:rPr lang="es-MX" dirty="0" smtClean="0"/>
              <a:t>PAGUE CON CHEQUE (LA DEDUCCION SE EFECTURA EN EL EJERCICO QUE SE COBRE, SIEMPRE Y CUANDO LA FECHA DEL COMPROBANTE FISCAL Y EL DIA DE COBRO NO HAYAN TRANSCURRIDO MAS DE 4 MESES.)</a:t>
            </a:r>
          </a:p>
          <a:p>
            <a:pPr algn="just"/>
            <a:endParaRPr lang="es-MX" dirty="0" smtClean="0"/>
          </a:p>
          <a:p>
            <a:pPr algn="just"/>
            <a:endParaRPr lang="es-MX" dirty="0"/>
          </a:p>
        </p:txBody>
      </p:sp>
    </p:spTree>
    <p:extLst>
      <p:ext uri="{BB962C8B-B14F-4D97-AF65-F5344CB8AC3E}">
        <p14:creationId xmlns:p14="http://schemas.microsoft.com/office/powerpoint/2010/main" val="40790772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8363272" cy="2304256"/>
          </a:xfrm>
        </p:spPr>
        <p:txBody>
          <a:bodyPr>
            <a:normAutofit/>
          </a:bodyPr>
          <a:lstStyle/>
          <a:p>
            <a:pPr marL="0" indent="0" algn="just">
              <a:buNone/>
            </a:pPr>
            <a:r>
              <a:rPr lang="es-ES" dirty="0" smtClean="0"/>
              <a:t>Tratándose </a:t>
            </a:r>
            <a:r>
              <a:rPr lang="es-ES" dirty="0"/>
              <a:t>de inversiones, éstas deberán deducirse en el ejercicio en el que se inicie su utilización o en el ejercicio siguiente, aun cuando en dicho ejercicio no se haya erogado en su totalidad el monto original de la inversión.</a:t>
            </a:r>
            <a:endParaRPr lang="es-MX" dirty="0"/>
          </a:p>
          <a:p>
            <a:pPr algn="just"/>
            <a:endParaRPr lang="es-MX" dirty="0"/>
          </a:p>
        </p:txBody>
      </p:sp>
      <p:pic>
        <p:nvPicPr>
          <p:cNvPr id="2" name="Imagen 1"/>
          <p:cNvPicPr>
            <a:picLocks noChangeAspect="1"/>
          </p:cNvPicPr>
          <p:nvPr/>
        </p:nvPicPr>
        <p:blipFill>
          <a:blip r:embed="rId2"/>
          <a:stretch>
            <a:fillRect/>
          </a:stretch>
        </p:blipFill>
        <p:spPr>
          <a:xfrm>
            <a:off x="2051720" y="3645024"/>
            <a:ext cx="4097424" cy="2199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79034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91264" cy="4248472"/>
          </a:xfrm>
        </p:spPr>
        <p:txBody>
          <a:bodyPr>
            <a:normAutofit/>
          </a:bodyPr>
          <a:lstStyle/>
          <a:p>
            <a:pPr algn="just"/>
            <a:r>
              <a:rPr lang="es-MX" dirty="0" smtClean="0"/>
              <a:t>II.	Que sean estrictamente indispensables para la obtención de los ingresos.</a:t>
            </a:r>
          </a:p>
          <a:p>
            <a:pPr algn="just"/>
            <a:r>
              <a:rPr lang="es-MX" dirty="0" smtClean="0"/>
              <a:t>III.	Que cuando esta Ley permita la deducción de inversiones se proceda en los términos del artículo 104 de esta Ley.</a:t>
            </a:r>
          </a:p>
          <a:p>
            <a:pPr algn="just"/>
            <a:r>
              <a:rPr lang="es-MX" dirty="0" smtClean="0"/>
              <a:t>IV.	Que se resten una sola vez, aun cuando estén relacionadas con la obtención de diversos ingresos.</a:t>
            </a:r>
          </a:p>
          <a:p>
            <a:pPr algn="just"/>
            <a:r>
              <a:rPr lang="es-MX" dirty="0" smtClean="0"/>
              <a:t>V.	Que los pagos de primas por seguros o fianzas se hagan conforme a las leyes de la materia.</a:t>
            </a:r>
            <a:endParaRPr lang="es-MX" dirty="0"/>
          </a:p>
        </p:txBody>
      </p:sp>
    </p:spTree>
    <p:extLst>
      <p:ext uri="{BB962C8B-B14F-4D97-AF65-F5344CB8AC3E}">
        <p14:creationId xmlns:p14="http://schemas.microsoft.com/office/powerpoint/2010/main" val="8141014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12776"/>
            <a:ext cx="8291264" cy="2088232"/>
          </a:xfrm>
        </p:spPr>
        <p:txBody>
          <a:bodyPr>
            <a:normAutofit/>
          </a:bodyPr>
          <a:lstStyle/>
          <a:p>
            <a:pPr algn="just"/>
            <a:r>
              <a:rPr lang="es-MX" dirty="0" smtClean="0"/>
              <a:t>VI.	Cuando el pago se realice a plazos, la deducción procederá por el monto de las parcialidades efectivamente pagadas en el mes o en el ejercicio que corresponda.  (excepto deducción de inversiones).</a:t>
            </a:r>
          </a:p>
          <a:p>
            <a:pPr algn="just"/>
            <a:endParaRPr lang="es-MX" dirty="0" smtClean="0"/>
          </a:p>
        </p:txBody>
      </p:sp>
      <p:pic>
        <p:nvPicPr>
          <p:cNvPr id="2" name="Imagen 1"/>
          <p:cNvPicPr>
            <a:picLocks noChangeAspect="1"/>
          </p:cNvPicPr>
          <p:nvPr/>
        </p:nvPicPr>
        <p:blipFill>
          <a:blip r:embed="rId2"/>
          <a:stretch>
            <a:fillRect/>
          </a:stretch>
        </p:blipFill>
        <p:spPr>
          <a:xfrm>
            <a:off x="2987824" y="3429000"/>
            <a:ext cx="2664296" cy="2382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75310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smtClean="0"/>
              <a:t>1.1.3</a:t>
            </a:r>
            <a:br>
              <a:rPr lang="es-MX" dirty="0" smtClean="0"/>
            </a:br>
            <a:r>
              <a:rPr lang="es-MX" dirty="0" smtClean="0"/>
              <a:t>DISCREPANCIA FISCAL</a:t>
            </a:r>
            <a:endParaRPr lang="es-MX"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764704"/>
            <a:ext cx="3600400" cy="2618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4419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Discrepancia Fiscal </a:t>
            </a:r>
            <a:endParaRPr lang="es-MX" dirty="0"/>
          </a:p>
        </p:txBody>
      </p:sp>
      <p:sp>
        <p:nvSpPr>
          <p:cNvPr id="3" name="2 Marcador de contenido"/>
          <p:cNvSpPr>
            <a:spLocks noGrp="1"/>
          </p:cNvSpPr>
          <p:nvPr>
            <p:ph idx="1"/>
          </p:nvPr>
        </p:nvSpPr>
        <p:spPr/>
        <p:txBody>
          <a:bodyPr>
            <a:normAutofit/>
          </a:bodyPr>
          <a:lstStyle/>
          <a:p>
            <a:pPr algn="just"/>
            <a:r>
              <a:rPr lang="es-MX" dirty="0" smtClean="0"/>
              <a:t>Cuando una persona física, aun cuando no esté inscrita en el Registro Federal de Contribuyentes (RFC), realice en un año de calendario erogaciones superiores a los ingresos que hubiese declarado en ese mismo año, se está ante la presencia de una discrepancia fiscal. </a:t>
            </a:r>
            <a:endParaRPr lang="es-MX" dirty="0"/>
          </a:p>
        </p:txBody>
      </p:sp>
      <p:pic>
        <p:nvPicPr>
          <p:cNvPr id="2050" name="Picture 2" descr="C:\Users\User\Downloads\reforma-financiera-300x336.jpg"/>
          <p:cNvPicPr>
            <a:picLocks noChangeAspect="1" noChangeArrowheads="1"/>
          </p:cNvPicPr>
          <p:nvPr/>
        </p:nvPicPr>
        <p:blipFill>
          <a:blip r:embed="rId2" cstate="print"/>
          <a:srcRect/>
          <a:stretch>
            <a:fillRect/>
          </a:stretch>
        </p:blipFill>
        <p:spPr bwMode="auto">
          <a:xfrm>
            <a:off x="2627784" y="3512814"/>
            <a:ext cx="3600400" cy="27743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893498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Procedimiento </a:t>
            </a:r>
            <a:endParaRPr lang="es-MX" dirty="0"/>
          </a:p>
        </p:txBody>
      </p:sp>
      <p:sp>
        <p:nvSpPr>
          <p:cNvPr id="3" name="2 Marcador de contenido"/>
          <p:cNvSpPr>
            <a:spLocks noGrp="1"/>
          </p:cNvSpPr>
          <p:nvPr>
            <p:ph idx="1"/>
          </p:nvPr>
        </p:nvSpPr>
        <p:spPr>
          <a:xfrm>
            <a:off x="467544" y="1484784"/>
            <a:ext cx="8229601" cy="4937760"/>
          </a:xfrm>
        </p:spPr>
        <p:txBody>
          <a:bodyPr>
            <a:normAutofit/>
          </a:bodyPr>
          <a:lstStyle/>
          <a:p>
            <a:pPr marL="0" indent="0" algn="just">
              <a:buNone/>
            </a:pPr>
            <a:r>
              <a:rPr lang="es-MX" sz="3200" dirty="0" smtClean="0"/>
              <a:t>El contribuyente cuenta con dos plazos para desvirtuar la discrepancia fiscal que en principio resulta del procedimiento de comprobación realizado por la autoridad</a:t>
            </a:r>
            <a:r>
              <a:rPr lang="es-MX" sz="3200" dirty="0" smtClean="0"/>
              <a:t>:</a:t>
            </a:r>
            <a:endParaRPr lang="es-MX" sz="3200" dirty="0" smtClean="0"/>
          </a:p>
          <a:p>
            <a:pPr algn="just"/>
            <a:r>
              <a:rPr lang="es-MX" sz="3200" dirty="0" smtClean="0"/>
              <a:t>Un primer plazo de quince días para informar por escrito a las autoridades fiscales</a:t>
            </a:r>
          </a:p>
          <a:p>
            <a:pPr algn="just"/>
            <a:r>
              <a:rPr lang="es-MX" sz="3200" dirty="0" smtClean="0"/>
              <a:t>Un plazo de veinte días adicionales para ofrecer las pruebas</a:t>
            </a:r>
            <a:endParaRPr lang="es-MX" sz="3200" dirty="0"/>
          </a:p>
        </p:txBody>
      </p:sp>
    </p:spTree>
    <p:extLst>
      <p:ext uri="{BB962C8B-B14F-4D97-AF65-F5344CB8AC3E}">
        <p14:creationId xmlns:p14="http://schemas.microsoft.com/office/powerpoint/2010/main" val="33714688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Cuando sucede…</a:t>
            </a:r>
            <a:endParaRPr lang="es-MX" dirty="0"/>
          </a:p>
        </p:txBody>
      </p:sp>
      <p:sp>
        <p:nvSpPr>
          <p:cNvPr id="3" name="2 Marcador de contenido"/>
          <p:cNvSpPr>
            <a:spLocks noGrp="1"/>
          </p:cNvSpPr>
          <p:nvPr>
            <p:ph idx="1"/>
          </p:nvPr>
        </p:nvSpPr>
        <p:spPr>
          <a:xfrm>
            <a:off x="457200" y="1371560"/>
            <a:ext cx="8229600" cy="4937760"/>
          </a:xfrm>
        </p:spPr>
        <p:txBody>
          <a:bodyPr>
            <a:normAutofit/>
          </a:bodyPr>
          <a:lstStyle/>
          <a:p>
            <a:pPr algn="just"/>
            <a:r>
              <a:rPr lang="es-MX" dirty="0"/>
              <a:t>E</a:t>
            </a:r>
            <a:r>
              <a:rPr lang="es-MX" dirty="0" smtClean="0"/>
              <a:t>s claro que para que la autoridad determine una discrepancia fiscal y se pueda atribuir un ingreso a la persona física, se deben actualizar los siguientes supuestos: </a:t>
            </a:r>
          </a:p>
          <a:p>
            <a:pPr algn="just"/>
            <a:r>
              <a:rPr lang="es-MX" dirty="0" smtClean="0"/>
              <a:t>1. Tener erogaciones en un año de calendario. </a:t>
            </a:r>
          </a:p>
          <a:p>
            <a:pPr algn="just"/>
            <a:r>
              <a:rPr lang="es-MX" dirty="0" smtClean="0"/>
              <a:t>2. Que las erogaciones sean superiores a los ingresos declarados. </a:t>
            </a:r>
          </a:p>
          <a:p>
            <a:pPr algn="just"/>
            <a:r>
              <a:rPr lang="es-MX" dirty="0" smtClean="0"/>
              <a:t>3. Que el contribuyente, no aclare ni pruebe el origen de la discrepancia. </a:t>
            </a:r>
            <a:endParaRPr lang="es-MX" dirty="0"/>
          </a:p>
        </p:txBody>
      </p:sp>
    </p:spTree>
    <p:extLst>
      <p:ext uri="{BB962C8B-B14F-4D97-AF65-F5344CB8AC3E}">
        <p14:creationId xmlns:p14="http://schemas.microsoft.com/office/powerpoint/2010/main" val="29963996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Consecuencias…</a:t>
            </a:r>
            <a:endParaRPr lang="es-MX" dirty="0"/>
          </a:p>
        </p:txBody>
      </p:sp>
      <p:sp>
        <p:nvSpPr>
          <p:cNvPr id="3" name="2 Marcador de contenido"/>
          <p:cNvSpPr>
            <a:spLocks noGrp="1"/>
          </p:cNvSpPr>
          <p:nvPr>
            <p:ph idx="1"/>
          </p:nvPr>
        </p:nvSpPr>
        <p:spPr>
          <a:xfrm>
            <a:off x="457200" y="1371560"/>
            <a:ext cx="8229600" cy="4937760"/>
          </a:xfrm>
        </p:spPr>
        <p:txBody>
          <a:bodyPr>
            <a:normAutofit/>
          </a:bodyPr>
          <a:lstStyle/>
          <a:p>
            <a:pPr algn="just"/>
            <a:r>
              <a:rPr lang="es-MX" dirty="0" smtClean="0"/>
              <a:t>En materia fiscal</a:t>
            </a:r>
            <a:r>
              <a:rPr lang="es-MX" dirty="0" smtClean="0">
                <a:latin typeface="+mj-lt"/>
              </a:rPr>
              <a:t>: </a:t>
            </a:r>
            <a:r>
              <a:rPr lang="es-MX" dirty="0">
                <a:latin typeface="+mj-lt"/>
              </a:rPr>
              <a:t>Se tendrá una liquidación de crédito fiscal, que el contribuyente deberá </a:t>
            </a:r>
            <a:r>
              <a:rPr lang="es-MX" dirty="0" smtClean="0">
                <a:latin typeface="+mj-lt"/>
              </a:rPr>
              <a:t>pagar. </a:t>
            </a:r>
          </a:p>
          <a:p>
            <a:pPr algn="just"/>
            <a:r>
              <a:rPr lang="es-MX" dirty="0" smtClean="0"/>
              <a:t>En materia penal: </a:t>
            </a:r>
            <a:r>
              <a:rPr lang="es-MX" dirty="0"/>
              <a:t>El artículo 109, en relación con el 108, ambos del Código Fiscal de la Federación, establecen que </a:t>
            </a:r>
            <a:r>
              <a:rPr lang="es-MX" dirty="0">
                <a:latin typeface="+mj-lt"/>
              </a:rPr>
              <a:t>será sancionado con las mismas penas del delito de defraudación </a:t>
            </a:r>
            <a:r>
              <a:rPr lang="es-MX" dirty="0" smtClean="0">
                <a:latin typeface="+mj-lt"/>
              </a:rPr>
              <a:t>fiscal</a:t>
            </a:r>
            <a:r>
              <a:rPr lang="es-MX" dirty="0">
                <a:latin typeface="+mj-lt"/>
              </a:rPr>
              <a:t>.</a:t>
            </a:r>
            <a:r>
              <a:rPr lang="es-MX" dirty="0" smtClean="0">
                <a:latin typeface="+mj-lt"/>
              </a:rPr>
              <a:t> </a:t>
            </a:r>
            <a:endParaRPr lang="es-MX" dirty="0">
              <a:latin typeface="+mj-lt"/>
            </a:endParaRPr>
          </a:p>
        </p:txBody>
      </p:sp>
      <p:pic>
        <p:nvPicPr>
          <p:cNvPr id="1026" name="Picture 2" descr="C:\Users\User\Downloads\11082414-peligro-capturado-prisionero-en-el-estilo-de-dibujos-animados-por-la-justicia-de-diseno.jpg"/>
          <p:cNvPicPr>
            <a:picLocks noChangeAspect="1" noChangeArrowheads="1"/>
          </p:cNvPicPr>
          <p:nvPr/>
        </p:nvPicPr>
        <p:blipFill>
          <a:blip r:embed="rId2" cstate="print"/>
          <a:srcRect/>
          <a:stretch>
            <a:fillRect/>
          </a:stretch>
        </p:blipFill>
        <p:spPr bwMode="auto">
          <a:xfrm>
            <a:off x="5940153" y="4005064"/>
            <a:ext cx="1922134" cy="2376264"/>
          </a:xfrm>
          <a:prstGeom prst="rect">
            <a:avLst/>
          </a:prstGeom>
          <a:noFill/>
        </p:spPr>
      </p:pic>
    </p:spTree>
    <p:extLst>
      <p:ext uri="{BB962C8B-B14F-4D97-AF65-F5344CB8AC3E}">
        <p14:creationId xmlns:p14="http://schemas.microsoft.com/office/powerpoint/2010/main" val="24500620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1.1.4 ACREDITAMIENTO</a:t>
            </a:r>
            <a:endParaRPr lang="es-MX"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814387"/>
            <a:ext cx="3960440" cy="26354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675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4000" dirty="0" smtClean="0">
                <a:latin typeface="Candara" pitchFamily="34" charset="0"/>
              </a:rPr>
              <a:t>INGRESOS GRAVADOS</a:t>
            </a:r>
            <a:endParaRPr lang="es-MX" sz="4000" dirty="0">
              <a:latin typeface="Candara" pitchFamily="34" charset="0"/>
            </a:endParaRPr>
          </a:p>
        </p:txBody>
      </p:sp>
      <p:pic>
        <p:nvPicPr>
          <p:cNvPr id="1026" name="Picture 2" descr="http://forvm.com.co/wp-content/uploads/2014/10/031014FACA02DTRIB-560x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971348"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095089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Acreditamiento</a:t>
            </a:r>
            <a:endParaRPr lang="es-MX" dirty="0"/>
          </a:p>
        </p:txBody>
      </p:sp>
      <p:sp>
        <p:nvSpPr>
          <p:cNvPr id="3" name="2 Marcador de contenido"/>
          <p:cNvSpPr>
            <a:spLocks noGrp="1"/>
          </p:cNvSpPr>
          <p:nvPr>
            <p:ph idx="1"/>
          </p:nvPr>
        </p:nvSpPr>
        <p:spPr>
          <a:xfrm>
            <a:off x="457200" y="1371560"/>
            <a:ext cx="8229600" cy="4937760"/>
          </a:xfrm>
        </p:spPr>
        <p:txBody>
          <a:bodyPr/>
          <a:lstStyle/>
          <a:p>
            <a:pPr algn="just"/>
            <a:r>
              <a:rPr lang="es-MX" dirty="0" smtClean="0"/>
              <a:t>El acreditamiento consiste en restar el impuesto acreditable, de la cantidad que resulte de aplicar a los valores señalados en esta Ley la tasa que corresponda según sea el caso. </a:t>
            </a:r>
          </a:p>
          <a:p>
            <a:pPr algn="just"/>
            <a:endParaRPr lang="es-MX" dirty="0" smtClean="0"/>
          </a:p>
          <a:p>
            <a:pPr algn="just"/>
            <a:endParaRPr lang="es-MX" dirty="0"/>
          </a:p>
        </p:txBody>
      </p:sp>
      <p:pic>
        <p:nvPicPr>
          <p:cNvPr id="3074" name="Picture 2" descr="C:\Users\User\Downloads\acreditamiento-de-saldos-a-favor.jpg"/>
          <p:cNvPicPr>
            <a:picLocks noChangeAspect="1" noChangeArrowheads="1"/>
          </p:cNvPicPr>
          <p:nvPr/>
        </p:nvPicPr>
        <p:blipFill>
          <a:blip r:embed="rId2" cstate="print"/>
          <a:srcRect/>
          <a:stretch>
            <a:fillRect/>
          </a:stretch>
        </p:blipFill>
        <p:spPr bwMode="auto">
          <a:xfrm>
            <a:off x="2555776" y="3717032"/>
            <a:ext cx="4822271" cy="2249413"/>
          </a:xfrm>
          <a:prstGeom prst="rect">
            <a:avLst/>
          </a:prstGeom>
          <a:noFill/>
        </p:spPr>
      </p:pic>
    </p:spTree>
    <p:extLst>
      <p:ext uri="{BB962C8B-B14F-4D97-AF65-F5344CB8AC3E}">
        <p14:creationId xmlns:p14="http://schemas.microsoft.com/office/powerpoint/2010/main" val="30577781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1.1.5 PAGOS PROVISIONALES.</a:t>
            </a:r>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157192"/>
            <a:ext cx="3744416" cy="67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8640960" cy="20103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56926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1817" y="1214338"/>
            <a:ext cx="6048375" cy="4806950"/>
          </a:xfrm>
        </p:spPr>
        <p:txBody>
          <a:bodyPr>
            <a:normAutofit/>
          </a:bodyPr>
          <a:lstStyle/>
          <a:p>
            <a:pPr algn="just"/>
            <a:r>
              <a:rPr lang="es-MX" dirty="0" smtClean="0"/>
              <a:t>Los contribuyentes efectuarán pagos provisionales mensuales a más tardar el día 17 del mes inmediato posterior a aquél al que corresponda el pago.</a:t>
            </a:r>
          </a:p>
          <a:p>
            <a:endParaRPr lang="es-MX" dirty="0" smtClean="0"/>
          </a:p>
          <a:p>
            <a:pPr algn="just"/>
            <a:r>
              <a:rPr lang="es-MX" dirty="0" smtClean="0"/>
              <a:t>se determinará: totalidad de los ingresos obtenidos en el periodo(-) las deducciones autorizadas y la PTU pagada en el ejercicio y, en su caso, las pérdidas fiscales ocurridas en ejercicios anteriores que no se hubieran disminuido.</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4809">
            <a:off x="6516214" y="1182239"/>
            <a:ext cx="239077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8463">
            <a:off x="6349955" y="4431654"/>
            <a:ext cx="2686050" cy="1695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88549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56741" y="332532"/>
            <a:ext cx="7559675" cy="4392612"/>
          </a:xfrm>
        </p:spPr>
        <p:txBody>
          <a:bodyPr>
            <a:normAutofit fontScale="92500"/>
          </a:bodyPr>
          <a:lstStyle/>
          <a:p>
            <a:pPr marL="0" indent="0" algn="just">
              <a:buNone/>
            </a:pPr>
            <a:r>
              <a:rPr lang="es-MX" dirty="0" smtClean="0"/>
              <a:t>Al resultado se le aplicara base la tarifa del artículo 96 de esta Ley, sumando las cantidades correspondientes al límite inferior, límite superior y cuota fija, que en los términos de dicho artículo resulten para cada uno de los meses y que correspondan al mismo renglón identificado por el mismo por ciento para aplicarse sobre el excedente del límite inferior.</a:t>
            </a:r>
          </a:p>
          <a:p>
            <a:pPr marL="0" indent="0" algn="just">
              <a:buNone/>
            </a:pPr>
            <a:r>
              <a:rPr lang="es-MX" dirty="0" smtClean="0"/>
              <a:t> Ver: Anexo </a:t>
            </a:r>
            <a:r>
              <a:rPr lang="es-MX" dirty="0"/>
              <a:t>8 de la Resolución Miscelánea Fiscal para </a:t>
            </a:r>
            <a:r>
              <a:rPr lang="es-MX" dirty="0" smtClean="0"/>
              <a:t>2016</a:t>
            </a:r>
          </a:p>
          <a:p>
            <a:pPr marL="0" indent="0" algn="just">
              <a:buNone/>
            </a:pPr>
            <a:r>
              <a:rPr lang="es-MX" dirty="0" smtClean="0"/>
              <a:t>El pago provisional determinado conforme a este artículo, se acreditarán los pagos provisionales del mismo ejercicio efectuados con anterioridad.</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437112"/>
            <a:ext cx="3041618" cy="1728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03630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0130" y="1772816"/>
            <a:ext cx="8642350" cy="4824412"/>
          </a:xfrm>
        </p:spPr>
        <p:txBody>
          <a:bodyPr>
            <a:noAutofit/>
          </a:bodyPr>
          <a:lstStyle/>
          <a:p>
            <a:pPr marL="0" indent="0" algn="just">
              <a:buNone/>
            </a:pPr>
            <a:r>
              <a:rPr lang="es-MX" sz="2800" dirty="0" smtClean="0"/>
              <a:t>Cuando los contribuyentes presten servicios profesionales a las personas morales, éstas deberán retener el monto que resulte de aplicar la tasa del 10% sobre el monto de los pagos que les efectúen, debiendo proporcionar a los contribuyentes comprobante fiscal y constancia de la retención las cuales deberán enterarse.</a:t>
            </a:r>
          </a:p>
          <a:p>
            <a:pPr marL="0" indent="0" algn="just">
              <a:buNone/>
            </a:pPr>
            <a:endParaRPr lang="es-MX" sz="2800" dirty="0" smtClean="0"/>
          </a:p>
          <a:p>
            <a:pPr marL="0" indent="0" algn="just">
              <a:buNone/>
            </a:pPr>
            <a:r>
              <a:rPr lang="es-MX" sz="2800" dirty="0" smtClean="0"/>
              <a:t>(El impuesto retenido en los términos de este párrafo será acreditable contra el impuesto a pagar que resulte en los pagos provisionales de conformidad con este artículo.)</a:t>
            </a:r>
            <a:endParaRPr lang="es-MX"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608512"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1832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1.1.5 DECLARACION ANUAL</a:t>
            </a:r>
            <a:endParaRPr lang="es-MX" dirty="0"/>
          </a:p>
        </p:txBody>
      </p:sp>
      <p:sp>
        <p:nvSpPr>
          <p:cNvPr id="3" name="2 Subtítulo"/>
          <p:cNvSpPr>
            <a:spLocks noGrp="1"/>
          </p:cNvSpPr>
          <p:nvPr>
            <p:ph type="subTitle" idx="1"/>
          </p:nvPr>
        </p:nvSpPr>
        <p:spPr>
          <a:xfrm>
            <a:off x="2843808" y="5085184"/>
            <a:ext cx="4225280" cy="533400"/>
          </a:xfrm>
        </p:spPr>
        <p:txBody>
          <a:bodyPr>
            <a:normAutofit fontScale="77500" lnSpcReduction="20000"/>
          </a:bodyPr>
          <a:lstStyle/>
          <a:p>
            <a:r>
              <a:rPr lang="es-MX" sz="4400" dirty="0">
                <a:solidFill>
                  <a:prstClr val="black"/>
                </a:solidFill>
                <a:latin typeface="Calibri"/>
              </a:rPr>
              <a:t>Artículo 109. LISR</a:t>
            </a:r>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256" y="1249472"/>
            <a:ext cx="5852493" cy="18722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8359770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2489" y="332656"/>
            <a:ext cx="5039591" cy="5976937"/>
          </a:xfrm>
        </p:spPr>
        <p:txBody>
          <a:bodyPr>
            <a:noAutofit/>
          </a:bodyPr>
          <a:lstStyle/>
          <a:p>
            <a:pPr algn="just"/>
            <a:r>
              <a:rPr lang="es-MX" sz="2800" dirty="0" smtClean="0"/>
              <a:t>Los contribuyentes a que se refiere esta Sección, deberán calcular el impuesto del ejercicio a su cargo en los términos del artículo 152 de esta Ley. Para estos efectos, la utilidad fiscal del ejercicio se determinará:</a:t>
            </a:r>
          </a:p>
          <a:p>
            <a:pPr algn="just"/>
            <a:endParaRPr lang="es-MX" sz="2800" dirty="0" smtClean="0"/>
          </a:p>
          <a:p>
            <a:pPr algn="just"/>
            <a:r>
              <a:rPr lang="es-MX" sz="2800" dirty="0" smtClean="0"/>
              <a:t>la totalidad de los ingresos acumulables – deducciones autorizadas– PTU- perdidas fiscales pendientes de aplicar= utilidad gravable</a:t>
            </a:r>
            <a:endParaRPr lang="es-MX"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9211">
            <a:off x="5799097" y="909897"/>
            <a:ext cx="2790825"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4430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68760"/>
            <a:ext cx="6228184" cy="4824536"/>
          </a:xfrm>
        </p:spPr>
        <p:txBody>
          <a:bodyPr>
            <a:normAutofit/>
          </a:bodyPr>
          <a:lstStyle/>
          <a:p>
            <a:pPr algn="just"/>
            <a:r>
              <a:rPr lang="es-MX" dirty="0" smtClean="0"/>
              <a:t>La pérdida fiscal se obtendrá cuando los ingresos sean menores a las deducciones autorizadas adicionando la PTU. En este caso se estará a lo siguiente:</a:t>
            </a:r>
          </a:p>
          <a:p>
            <a:pPr algn="just"/>
            <a:endParaRPr lang="es-MX" dirty="0" smtClean="0"/>
          </a:p>
          <a:p>
            <a:pPr algn="just"/>
            <a:r>
              <a:rPr lang="es-MX" dirty="0" smtClean="0"/>
              <a:t>I.	La pérdida fiscal ocurrida en un ejercicio podrá disminuirse de la utilidad fiscal determinada en los términos de esta Sección, de los diez ejercicios siguientes, hasta agotarla.</a:t>
            </a:r>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916832"/>
            <a:ext cx="2390775" cy="2808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5413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12232" y="260895"/>
            <a:ext cx="8785225" cy="5040313"/>
          </a:xfrm>
        </p:spPr>
        <p:txBody>
          <a:bodyPr>
            <a:normAutofit fontScale="85000" lnSpcReduction="20000"/>
          </a:bodyPr>
          <a:lstStyle/>
          <a:p>
            <a:pPr marL="0" indent="0" algn="just">
              <a:buNone/>
            </a:pPr>
            <a:r>
              <a:rPr lang="es-MX" dirty="0"/>
              <a:t>E</a:t>
            </a:r>
            <a:r>
              <a:rPr lang="es-MX" dirty="0" smtClean="0"/>
              <a:t>l </a:t>
            </a:r>
            <a:r>
              <a:rPr lang="es-MX" dirty="0" smtClean="0"/>
              <a:t>monto de la pérdida fiscal ,se actualizará multiplicándola por el factor de actualización. </a:t>
            </a:r>
          </a:p>
          <a:p>
            <a:pPr marL="0" indent="0" algn="just">
              <a:buNone/>
            </a:pPr>
            <a:r>
              <a:rPr lang="es-MX" dirty="0" smtClean="0"/>
              <a:t>correspondiente al periodo comprendido desde el primer mes de la segunda mitad del ejercicio en el que ocurrió y hasta el último mes del mismo ejercicio.</a:t>
            </a:r>
          </a:p>
          <a:p>
            <a:pPr marL="0" indent="0" algn="just">
              <a:buNone/>
            </a:pPr>
            <a:endParaRPr lang="es-MX" dirty="0" smtClean="0"/>
          </a:p>
          <a:p>
            <a:pPr marL="0" indent="0" algn="just">
              <a:buNone/>
            </a:pPr>
            <a:r>
              <a:rPr lang="es-MX" dirty="0" smtClean="0"/>
              <a:t> La parte de la pérdida fiscal de ejercicios anteriores ya actualizada pendiente de aplicar contra utilidades fiscales; se actualizará multiplicándola por el factor de actualización correspondiente al periodo comprendido desde el mes en el que se actualizó por última vez y hasta el último mes de la primera mitad del ejercicio en el que se aplicará.</a:t>
            </a:r>
          </a:p>
          <a:p>
            <a:pPr marL="0" indent="0" algn="just">
              <a:buNone/>
            </a:pPr>
            <a:endParaRPr lang="es-MX" dirty="0" smtClean="0"/>
          </a:p>
          <a:p>
            <a:pPr marL="0" indent="0" algn="just">
              <a:buNone/>
            </a:pPr>
            <a:r>
              <a:rPr lang="es-MX" dirty="0" smtClean="0"/>
              <a:t>(</a:t>
            </a:r>
            <a:r>
              <a:rPr lang="es-ES" dirty="0"/>
              <a:t>Para los efectos del párrafo anterior, cuando sea impar el número de meses del ejercicio en que ocurrió la pérdida fiscal, se considerará como primer mes de la segunda mitad, el mes inmediato posterior al que corresponda la mitad del </a:t>
            </a:r>
            <a:r>
              <a:rPr lang="es-ES" dirty="0" smtClean="0"/>
              <a:t>ejercicio.)</a:t>
            </a:r>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869160"/>
            <a:ext cx="3735731" cy="1796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1729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268760"/>
            <a:ext cx="8208912" cy="4824536"/>
          </a:xfrm>
        </p:spPr>
        <p:txBody>
          <a:bodyPr>
            <a:normAutofit/>
          </a:bodyPr>
          <a:lstStyle/>
          <a:p>
            <a:pPr algn="just"/>
            <a:r>
              <a:rPr lang="es-MX" dirty="0"/>
              <a:t>II.	El derecho de disminuir pérdidas fiscales es personal </a:t>
            </a:r>
            <a:r>
              <a:rPr lang="es-MX" dirty="0" smtClean="0"/>
              <a:t>y </a:t>
            </a:r>
            <a:r>
              <a:rPr lang="es-MX" dirty="0"/>
              <a:t>no podrá ser transmitido por acto entre vivos ni como consecuencia de la enajenación del </a:t>
            </a:r>
            <a:r>
              <a:rPr lang="es-MX" dirty="0" smtClean="0"/>
              <a:t>negocio, </a:t>
            </a:r>
            <a:r>
              <a:rPr lang="es-MX" dirty="0"/>
              <a:t>sólo por causa de muerte podrá transmitirse el derecho a los herederos o legatarios, que continúen realizando las actividades empresariales de las que derivó la pérdida</a:t>
            </a:r>
            <a:r>
              <a:rPr lang="es-MX" dirty="0" smtClean="0"/>
              <a:t>.</a:t>
            </a:r>
          </a:p>
          <a:p>
            <a:pPr algn="just"/>
            <a:endParaRPr lang="es-MX" dirty="0" smtClean="0"/>
          </a:p>
          <a:p>
            <a:pPr algn="just"/>
            <a:r>
              <a:rPr lang="es-MX" dirty="0" smtClean="0"/>
              <a:t>Disminución de las contra la utilidad fiscal de las propias actividades.</a:t>
            </a:r>
          </a:p>
          <a:p>
            <a:pPr marL="0" indent="0" algn="just">
              <a:buNone/>
            </a:pPr>
            <a:endParaRPr lang="es-MX" dirty="0" smtClean="0"/>
          </a:p>
          <a:p>
            <a:pPr algn="just"/>
            <a:endParaRPr lang="es-MX" dirty="0"/>
          </a:p>
        </p:txBody>
      </p:sp>
    </p:spTree>
    <p:extLst>
      <p:ext uri="{BB962C8B-B14F-4D97-AF65-F5344CB8AC3E}">
        <p14:creationId xmlns:p14="http://schemas.microsoft.com/office/powerpoint/2010/main" val="2802529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764704"/>
            <a:ext cx="8229600" cy="4488873"/>
          </a:xfrm>
        </p:spPr>
        <p:txBody>
          <a:bodyPr>
            <a:normAutofit fontScale="85000" lnSpcReduction="20000"/>
          </a:bodyPr>
          <a:lstStyle/>
          <a:p>
            <a:pPr marL="0" indent="0" algn="just">
              <a:buNone/>
            </a:pPr>
            <a:r>
              <a:rPr lang="es-MX" dirty="0" smtClean="0"/>
              <a:t>Articulo 100 LISR.</a:t>
            </a:r>
          </a:p>
          <a:p>
            <a:pPr algn="just"/>
            <a:endParaRPr lang="es-MX" dirty="0"/>
          </a:p>
          <a:p>
            <a:pPr algn="just"/>
            <a:r>
              <a:rPr lang="es-MX" dirty="0"/>
              <a:t>DE LAS PERSONAS FÍSICAS CON ACTIVIDADES EMPRESARIALES Y PROFESIONALES </a:t>
            </a:r>
            <a:endParaRPr lang="es-MX" dirty="0" smtClean="0"/>
          </a:p>
          <a:p>
            <a:pPr marL="0" indent="0" algn="just">
              <a:buNone/>
            </a:pPr>
            <a:endParaRPr lang="es-MX" dirty="0" smtClean="0"/>
          </a:p>
          <a:p>
            <a:pPr algn="just"/>
            <a:r>
              <a:rPr lang="es-MX" dirty="0" smtClean="0"/>
              <a:t>Artículo </a:t>
            </a:r>
            <a:r>
              <a:rPr lang="es-MX" dirty="0"/>
              <a:t>100. Están obligadas al pago del impuesto establecido en esta Sección, las personas físicas que perciban ingresos derivados de la realización de actividades empresariales o de la prestación de servicios profesionales. Las personas físicas residentes en el extranjero que tengan uno o varios establecimientos permanentes en el país, pagarán el impuesto sobre la renta en los términos de esta Sección por los ingresos atribuibles a los mismos, derivados de las actividades empresariales o de la prestación de servicios profesionales.</a:t>
            </a:r>
            <a:endParaRPr lang="es-MX" dirty="0" smtClean="0"/>
          </a:p>
        </p:txBody>
      </p:sp>
    </p:spTree>
    <p:extLst>
      <p:ext uri="{BB962C8B-B14F-4D97-AF65-F5344CB8AC3E}">
        <p14:creationId xmlns:p14="http://schemas.microsoft.com/office/powerpoint/2010/main" val="5249623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08990" y="1124744"/>
            <a:ext cx="4828919" cy="5472608"/>
          </a:xfrm>
        </p:spPr>
        <p:txBody>
          <a:bodyPr>
            <a:normAutofit fontScale="92500" lnSpcReduction="10000"/>
          </a:bodyPr>
          <a:lstStyle/>
          <a:p>
            <a:pPr algn="just"/>
            <a:r>
              <a:rPr lang="es-MX" dirty="0"/>
              <a:t>Para la determinación de la renta gravable en materia de </a:t>
            </a:r>
            <a:r>
              <a:rPr lang="es-MX" dirty="0" smtClean="0"/>
              <a:t>PTU, </a:t>
            </a:r>
            <a:r>
              <a:rPr lang="es-MX" dirty="0"/>
              <a:t>los contribuyentes deberán disminuir de los ingresos acumulables las cantidades que no hubiesen sido </a:t>
            </a:r>
            <a:r>
              <a:rPr lang="es-MX" dirty="0" smtClean="0"/>
              <a:t>deducibles.</a:t>
            </a:r>
          </a:p>
          <a:p>
            <a:pPr algn="just"/>
            <a:endParaRPr lang="es-MX" dirty="0" smtClean="0"/>
          </a:p>
          <a:p>
            <a:pPr algn="just"/>
            <a:r>
              <a:rPr lang="es-MX" dirty="0"/>
              <a:t>En el caso de que el contribuyente obtenga ingresos por actividades empresariales y servicios profesionales en el mismo ejercicio, deberá determinar la renta gravable </a:t>
            </a:r>
            <a:r>
              <a:rPr lang="es-MX" dirty="0" smtClean="0"/>
              <a:t>corresponda </a:t>
            </a:r>
            <a:r>
              <a:rPr lang="es-MX" dirty="0"/>
              <a:t>a cada una de las actividades en lo </a:t>
            </a:r>
            <a:r>
              <a:rPr lang="es-MX" dirty="0" smtClean="0"/>
              <a:t>individual.</a:t>
            </a:r>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02016" y="2682962"/>
            <a:ext cx="4590676" cy="20503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06860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Candara" pitchFamily="34" charset="0"/>
              </a:rPr>
              <a:t>1.1.6 Determinación de la P.T.U y obligaciones de los contribuyentes</a:t>
            </a:r>
            <a:endParaRPr lang="es-MX" dirty="0">
              <a:latin typeface="Candara" pitchFamily="34" charset="0"/>
            </a:endParaRPr>
          </a:p>
        </p:txBody>
      </p:sp>
      <p:sp>
        <p:nvSpPr>
          <p:cNvPr id="4" name="AutoShape 2" descr="https://www.nomilinea.mx/portal/mssn/portal/images/calculadoras/calculin_ptu.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5" descr="https://www.nomilinea.mx/portal/mssn/portal/images/calculadoras/calculin_ptu.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1326"/>
            <a:ext cx="5976664" cy="36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8785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731600"/>
            <a:ext cx="8229600" cy="4937760"/>
          </a:xfrm>
        </p:spPr>
        <p:txBody>
          <a:bodyPr/>
          <a:lstStyle/>
          <a:p>
            <a:pPr algn="just"/>
            <a:r>
              <a:rPr lang="es-MX" dirty="0" smtClean="0"/>
              <a:t>Art 9 LISR. Determinación de la renta gravable para efectos de la PTU</a:t>
            </a:r>
            <a:r>
              <a:rPr lang="es-MX" dirty="0" smtClean="0"/>
              <a:t>.</a:t>
            </a:r>
          </a:p>
          <a:p>
            <a:pPr marL="0" indent="0" algn="just">
              <a:buNone/>
            </a:pPr>
            <a:endParaRPr lang="es-MX" dirty="0" smtClean="0"/>
          </a:p>
          <a:p>
            <a:pPr algn="just"/>
            <a:r>
              <a:rPr lang="es-MX" dirty="0" smtClean="0"/>
              <a:t>A) No se disminuye la PTU ni las perdidas fiscales, no se disminuirá la PTU  de los trabajadores pagada en el ejercicio ni las perdidas fiscales pendientes de aplicar de ejercicios anteriores.</a:t>
            </a:r>
            <a:endParaRPr lang="es-MX" dirty="0"/>
          </a:p>
        </p:txBody>
      </p:sp>
    </p:spTree>
    <p:extLst>
      <p:ext uri="{BB962C8B-B14F-4D97-AF65-F5344CB8AC3E}">
        <p14:creationId xmlns:p14="http://schemas.microsoft.com/office/powerpoint/2010/main" val="34699215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371560"/>
            <a:ext cx="8229600" cy="4937760"/>
          </a:xfrm>
        </p:spPr>
        <p:txBody>
          <a:bodyPr/>
          <a:lstStyle/>
          <a:p>
            <a:pPr algn="just"/>
            <a:r>
              <a:rPr lang="es-MX" dirty="0"/>
              <a:t>I. Ingresos por actividades empresariales, los provenientes de la realización de actividades comerciales, industriales, agrícolas, ganaderas, de pesca o silvícolas. </a:t>
            </a:r>
            <a:endParaRPr lang="es-MX" dirty="0" smtClean="0"/>
          </a:p>
          <a:p>
            <a:pPr algn="just"/>
            <a:r>
              <a:rPr lang="es-MX" dirty="0" smtClean="0"/>
              <a:t>II</a:t>
            </a:r>
            <a:r>
              <a:rPr lang="es-MX" dirty="0"/>
              <a:t>. Ingresos por la prestación de un servicio profesional, las remuneraciones que deriven de un servicio personal independiente y cuyos ingresos no estén considerados en el Capítulo I de este Título</a:t>
            </a:r>
            <a:r>
              <a:rPr lang="es-MX" dirty="0" smtClean="0"/>
              <a:t>.</a:t>
            </a:r>
          </a:p>
          <a:p>
            <a:pPr algn="just"/>
            <a:r>
              <a:rPr lang="es-MX" dirty="0"/>
              <a:t>Se entiende que los ingresos los obtienen en su totalidad las personas que realicen la actividad empresarial o presten el servicio profesional. </a:t>
            </a:r>
          </a:p>
        </p:txBody>
      </p:sp>
    </p:spTree>
    <p:extLst>
      <p:ext uri="{BB962C8B-B14F-4D97-AF65-F5344CB8AC3E}">
        <p14:creationId xmlns:p14="http://schemas.microsoft.com/office/powerpoint/2010/main" val="17073600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andara" pitchFamily="34" charset="0"/>
              </a:rPr>
              <a:t>INGRESOS ACUMULABLES</a:t>
            </a:r>
            <a:endParaRPr lang="es-MX" dirty="0">
              <a:latin typeface="Candar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6872"/>
            <a:ext cx="7114390" cy="4231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7294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692696"/>
            <a:ext cx="8229600" cy="4937760"/>
          </a:xfrm>
        </p:spPr>
        <p:txBody>
          <a:bodyPr/>
          <a:lstStyle/>
          <a:p>
            <a:pPr marL="0" indent="0">
              <a:buNone/>
            </a:pPr>
            <a:r>
              <a:rPr lang="es-MX" dirty="0" smtClean="0"/>
              <a:t>Articulo 101 LISR </a:t>
            </a:r>
            <a:endParaRPr lang="es-MX" dirty="0" smtClean="0"/>
          </a:p>
          <a:p>
            <a:pPr marL="0" indent="0" algn="just">
              <a:buNone/>
            </a:pPr>
            <a:endParaRPr lang="es-MX" dirty="0" smtClean="0"/>
          </a:p>
          <a:p>
            <a:pPr algn="just"/>
            <a:r>
              <a:rPr lang="es-MX" dirty="0" smtClean="0"/>
              <a:t>Para </a:t>
            </a:r>
            <a:r>
              <a:rPr lang="es-MX" dirty="0"/>
              <a:t>los efectos de esta Sección, se consideran ingresos acumulables por la realización de actividades empresariales o por la prestación de servicios profesionales, además de los señalados en el artículo anterior y en otros artículos de esta Ley, los siguientes: </a:t>
            </a:r>
          </a:p>
        </p:txBody>
      </p:sp>
    </p:spTree>
    <p:extLst>
      <p:ext uri="{BB962C8B-B14F-4D97-AF65-F5344CB8AC3E}">
        <p14:creationId xmlns:p14="http://schemas.microsoft.com/office/powerpoint/2010/main" val="5941908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algn="just"/>
            <a:r>
              <a:rPr lang="es-MX" dirty="0" smtClean="0"/>
              <a:t>I. Ingresos determinados por autoridades fiscales.</a:t>
            </a:r>
          </a:p>
          <a:p>
            <a:pPr algn="just"/>
            <a:r>
              <a:rPr lang="es-MX" dirty="0" smtClean="0"/>
              <a:t>II. Ganancia por pagos en especie.</a:t>
            </a:r>
          </a:p>
          <a:p>
            <a:pPr algn="just"/>
            <a:r>
              <a:rPr lang="es-MX" dirty="0" smtClean="0"/>
              <a:t>III. </a:t>
            </a:r>
            <a:r>
              <a:rPr lang="es-MX" dirty="0"/>
              <a:t> </a:t>
            </a:r>
            <a:r>
              <a:rPr lang="es-MX" dirty="0" smtClean="0"/>
              <a:t>Accesiones o mejoras en una propiedad ajena</a:t>
            </a:r>
          </a:p>
          <a:p>
            <a:pPr algn="just"/>
            <a:r>
              <a:rPr lang="es-MX" dirty="0" smtClean="0"/>
              <a:t>IV.  Ganancias en activos fijos, terrenos y valores. Fusiones, escisiones, reducciones de capital y liquidaciones.</a:t>
            </a:r>
          </a:p>
          <a:p>
            <a:pPr algn="just"/>
            <a:r>
              <a:rPr lang="es-MX" dirty="0" smtClean="0"/>
              <a:t>V. Recuperación de créditos incobrables.</a:t>
            </a:r>
          </a:p>
          <a:p>
            <a:pPr algn="just"/>
            <a:r>
              <a:rPr lang="es-MX" dirty="0" smtClean="0"/>
              <a:t>VI. Recuperación de perdidas de bienes.</a:t>
            </a:r>
          </a:p>
          <a:p>
            <a:pPr algn="just"/>
            <a:r>
              <a:rPr lang="es-MX" dirty="0" smtClean="0"/>
              <a:t>VII. Indemnizaciones por seguro de hombre clave.</a:t>
            </a:r>
          </a:p>
          <a:p>
            <a:pPr algn="just"/>
            <a:r>
              <a:rPr lang="es-MX" dirty="0" smtClean="0"/>
              <a:t>VIII. Gastos por cuenta de terceros sin comprobación.</a:t>
            </a:r>
          </a:p>
          <a:p>
            <a:pPr algn="just"/>
            <a:endParaRPr lang="es-MX" dirty="0"/>
          </a:p>
        </p:txBody>
      </p:sp>
    </p:spTree>
    <p:extLst>
      <p:ext uri="{BB962C8B-B14F-4D97-AF65-F5344CB8AC3E}">
        <p14:creationId xmlns:p14="http://schemas.microsoft.com/office/powerpoint/2010/main" val="37702156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8864" y="1227544"/>
            <a:ext cx="8229600" cy="4937760"/>
          </a:xfrm>
        </p:spPr>
        <p:txBody>
          <a:bodyPr/>
          <a:lstStyle/>
          <a:p>
            <a:pPr algn="just"/>
            <a:r>
              <a:rPr lang="es-MX" dirty="0"/>
              <a:t>I. Tratándose de condonaciones, quitas o remisiones, de deudas relacionadas con la actividad empresarial o con el servicio </a:t>
            </a:r>
            <a:r>
              <a:rPr lang="es-MX" dirty="0" smtClean="0"/>
              <a:t>profesional</a:t>
            </a:r>
          </a:p>
          <a:p>
            <a:pPr algn="just"/>
            <a:r>
              <a:rPr lang="es-MX" dirty="0"/>
              <a:t>II. Los provenientes de la enajenación de cuentas y documentos por cobrar y de títulos de crédito distintos de las acciones, relacionados con las actividades a que se refiere este Capítulo</a:t>
            </a:r>
            <a:r>
              <a:rPr lang="es-MX" dirty="0" smtClean="0"/>
              <a:t>.</a:t>
            </a:r>
          </a:p>
          <a:p>
            <a:pPr algn="just"/>
            <a:r>
              <a:rPr lang="es-MX" dirty="0"/>
              <a:t>III. Las cantidades que se recuperen por seguros, fianzas o responsabilidades a cargo de terceros, tratándose de pérdidas de bienes del contribuyente afectos a la actividad empresarial o al servicio profesional.</a:t>
            </a:r>
          </a:p>
        </p:txBody>
      </p:sp>
    </p:spTree>
    <p:extLst>
      <p:ext uri="{BB962C8B-B14F-4D97-AF65-F5344CB8AC3E}">
        <p14:creationId xmlns:p14="http://schemas.microsoft.com/office/powerpoint/2010/main" val="21553434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314</TotalTime>
  <Words>1761</Words>
  <Application>Microsoft Macintosh PowerPoint</Application>
  <PresentationFormat>Presentación en pantalla (4:3)</PresentationFormat>
  <Paragraphs>120</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Origen</vt:lpstr>
      <vt:lpstr>Ingresos por actividad empresarial y profesional.</vt:lpstr>
      <vt:lpstr>1.1.1 Ingresos gravados y acumulables.</vt:lpstr>
      <vt:lpstr>INGRESOS GRAVADOS</vt:lpstr>
      <vt:lpstr>Presentación de PowerPoint</vt:lpstr>
      <vt:lpstr>Presentación de PowerPoint</vt:lpstr>
      <vt:lpstr>INGRESOS ACUMULABLES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1.1.2 DEDUCCIONES AUTORIZADAS</vt:lpstr>
      <vt:lpstr>Presentación de PowerPoint</vt:lpstr>
      <vt:lpstr>Presentación de PowerPoint</vt:lpstr>
      <vt:lpstr>Presentación de PowerPoint</vt:lpstr>
      <vt:lpstr>Requisitos de las deducciones.</vt:lpstr>
      <vt:lpstr>Presentación de PowerPoint</vt:lpstr>
      <vt:lpstr>Presentación de PowerPoint</vt:lpstr>
      <vt:lpstr>Presentación de PowerPoint</vt:lpstr>
      <vt:lpstr>Presentación de PowerPoint</vt:lpstr>
      <vt:lpstr>1.1.3 DISCREPANCIA FISCAL</vt:lpstr>
      <vt:lpstr>Discrepancia Fiscal </vt:lpstr>
      <vt:lpstr>Procedimiento </vt:lpstr>
      <vt:lpstr>Cuando sucede…</vt:lpstr>
      <vt:lpstr>Consecuencias…</vt:lpstr>
      <vt:lpstr>1.1.4 ACREDITAMIENTO</vt:lpstr>
      <vt:lpstr>Acreditamiento</vt:lpstr>
      <vt:lpstr>1.1.5 PAGOS PROVISIONALES.</vt:lpstr>
      <vt:lpstr>Presentación de PowerPoint</vt:lpstr>
      <vt:lpstr>Presentación de PowerPoint</vt:lpstr>
      <vt:lpstr>Presentación de PowerPoint</vt:lpstr>
      <vt:lpstr>1.1.5 DECLARACION ANUAL</vt:lpstr>
      <vt:lpstr>Presentación de PowerPoint</vt:lpstr>
      <vt:lpstr>Presentación de PowerPoint</vt:lpstr>
      <vt:lpstr>Presentación de PowerPoint</vt:lpstr>
      <vt:lpstr>Presentación de PowerPoint</vt:lpstr>
      <vt:lpstr>Presentación de PowerPoint</vt:lpstr>
      <vt:lpstr>1.1.6 Determinación de la P.T.U y obligaciones de los contribuyentes</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CURSO</dc:creator>
  <cp:lastModifiedBy>Usuario</cp:lastModifiedBy>
  <cp:revision>29</cp:revision>
  <dcterms:created xsi:type="dcterms:W3CDTF">2016-08-21T16:48:31Z</dcterms:created>
  <dcterms:modified xsi:type="dcterms:W3CDTF">2016-12-07T18:58:58Z</dcterms:modified>
</cp:coreProperties>
</file>