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7" r:id="rId4"/>
    <p:sldId id="257" r:id="rId5"/>
    <p:sldId id="260" r:id="rId6"/>
    <p:sldId id="268" r:id="rId7"/>
    <p:sldId id="264" r:id="rId8"/>
    <p:sldId id="271" r:id="rId9"/>
    <p:sldId id="273" r:id="rId10"/>
    <p:sldId id="265" r:id="rId11"/>
    <p:sldId id="262" r:id="rId12"/>
    <p:sldId id="261" r:id="rId13"/>
    <p:sldId id="259" r:id="rId14"/>
    <p:sldId id="263" r:id="rId15"/>
    <p:sldId id="258" r:id="rId16"/>
    <p:sldId id="266" r:id="rId17"/>
    <p:sldId id="270"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8" d="100"/>
          <a:sy n="128" d="100"/>
        </p:scale>
        <p:origin x="-2488"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ED5D0AA-D1CD-4CDA-A4A1-D5FD7AA04DEF}" type="datetimeFigureOut">
              <a:rPr lang="es-MX" smtClean="0"/>
              <a:t>07/12/16</a:t>
            </a:fld>
            <a:endParaRPr lang="es-MX"/>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MX"/>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F4A38C2-18B4-4DDB-B53C-16B5BBC2E820}" type="slidenum">
              <a:rPr lang="es-MX" smtClean="0"/>
              <a:t>‹Nr.›</a:t>
            </a:fld>
            <a:endParaRPr lang="es-MX"/>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ED5D0AA-D1CD-4CDA-A4A1-D5FD7AA04DEF}" type="datetimeFigureOut">
              <a:rPr lang="es-MX" smtClean="0"/>
              <a:t>07/12/16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4A38C2-18B4-4DDB-B53C-16B5BBC2E820}" type="slidenum">
              <a:rPr lang="es-MX" smtClean="0"/>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ED5D0AA-D1CD-4CDA-A4A1-D5FD7AA04DEF}" type="datetimeFigureOut">
              <a:rPr lang="es-MX" smtClean="0"/>
              <a:t>07/12/16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4A38C2-18B4-4DDB-B53C-16B5BBC2E820}" type="slidenum">
              <a:rPr lang="es-MX" smtClean="0"/>
              <a:t>‹Nr.›</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2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98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D5D0AA-D1CD-4CDA-A4A1-D5FD7AA04DEF}" type="datetimeFigureOut">
              <a:rPr lang="es-MX" smtClean="0"/>
              <a:t>07/12/16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4A38C2-18B4-4DDB-B53C-16B5BBC2E820}" type="slidenum">
              <a:rPr lang="es-MX" smtClean="0"/>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D5D0AA-D1CD-4CDA-A4A1-D5FD7AA04DEF}" type="datetimeFigureOut">
              <a:rPr lang="es-MX" smtClean="0"/>
              <a:t>07/12/16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4A38C2-18B4-4DDB-B53C-16B5BBC2E820}" type="slidenum">
              <a:rPr lang="es-MX" smtClean="0"/>
              <a:t>‹Nr.›</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ED5D0AA-D1CD-4CDA-A4A1-D5FD7AA04DEF}" type="datetimeFigureOut">
              <a:rPr lang="es-MX" smtClean="0"/>
              <a:t>07/12/16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4A38C2-18B4-4DDB-B53C-16B5BBC2E820}" type="slidenum">
              <a:rPr lang="es-MX" smtClean="0"/>
              <a:t>‹Nr.›</a:t>
            </a:fld>
            <a:endParaRPr lang="es-MX"/>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ED5D0AA-D1CD-4CDA-A4A1-D5FD7AA04DEF}" type="datetimeFigureOut">
              <a:rPr lang="es-MX" smtClean="0"/>
              <a:t>07/12/16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F4A38C2-18B4-4DDB-B53C-16B5BBC2E820}" type="slidenum">
              <a:rPr lang="es-MX" smtClean="0"/>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ED5D0AA-D1CD-4CDA-A4A1-D5FD7AA04DEF}" type="datetimeFigureOut">
              <a:rPr lang="es-MX" smtClean="0"/>
              <a:t>07/12/16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F4A38C2-18B4-4DDB-B53C-16B5BBC2E820}" type="slidenum">
              <a:rPr lang="es-MX" smtClean="0"/>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5D0AA-D1CD-4CDA-A4A1-D5FD7AA04DEF}" type="datetimeFigureOut">
              <a:rPr lang="es-MX" smtClean="0"/>
              <a:t>07/12/16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F4A38C2-18B4-4DDB-B53C-16B5BBC2E820}" type="slidenum">
              <a:rPr lang="es-MX" smtClean="0"/>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ED5D0AA-D1CD-4CDA-A4A1-D5FD7AA04DEF}" type="datetimeFigureOut">
              <a:rPr lang="es-MX" smtClean="0"/>
              <a:t>07/12/16</a:t>
            </a:fld>
            <a:endParaRPr lang="es-MX"/>
          </a:p>
        </p:txBody>
      </p:sp>
      <p:sp>
        <p:nvSpPr>
          <p:cNvPr id="7" name="Slide Number Placeholder 6"/>
          <p:cNvSpPr>
            <a:spLocks noGrp="1"/>
          </p:cNvSpPr>
          <p:nvPr>
            <p:ph type="sldNum" sz="quarter" idx="12"/>
          </p:nvPr>
        </p:nvSpPr>
        <p:spPr/>
        <p:txBody>
          <a:bodyPr/>
          <a:lstStyle/>
          <a:p>
            <a:fld id="{BF4A38C2-18B4-4DDB-B53C-16B5BBC2E820}" type="slidenum">
              <a:rPr lang="es-MX" smtClean="0"/>
              <a:t>‹Nr.›</a:t>
            </a:fld>
            <a:endParaRPr lang="es-MX"/>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D5D0AA-D1CD-4CDA-A4A1-D5FD7AA04DEF}" type="datetimeFigureOut">
              <a:rPr lang="es-MX" smtClean="0"/>
              <a:t>07/12/16</a:t>
            </a:fld>
            <a:endParaRPr lang="es-MX"/>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7" name="Slide Number Placeholder 6"/>
          <p:cNvSpPr>
            <a:spLocks noGrp="1"/>
          </p:cNvSpPr>
          <p:nvPr>
            <p:ph type="sldNum" sz="quarter" idx="12"/>
          </p:nvPr>
        </p:nvSpPr>
        <p:spPr/>
        <p:txBody>
          <a:bodyPr/>
          <a:lstStyle/>
          <a:p>
            <a:fld id="{BF4A38C2-18B4-4DDB-B53C-16B5BBC2E820}" type="slidenum">
              <a:rPr lang="es-MX" smtClean="0"/>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ED5D0AA-D1CD-4CDA-A4A1-D5FD7AA04DEF}" type="datetimeFigureOut">
              <a:rPr lang="es-MX" smtClean="0"/>
              <a:t>07/12/16</a:t>
            </a:fld>
            <a:endParaRPr lang="es-MX"/>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F4A38C2-18B4-4DDB-B53C-16B5BBC2E820}" type="slidenum">
              <a:rPr lang="es-MX" smtClean="0"/>
              <a:t>‹Nr.›</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smtClean="0"/>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smtClean="0"/>
              <a:t>Haga clic para modificar el estilo de texto del patrón</a:t>
            </a:r>
          </a:p>
          <a:p>
            <a:pPr lvl="1"/>
            <a:r>
              <a:rPr lang="es-ES_tradnl" altLang="es-MX" smtClean="0"/>
              <a:t>Segundo nivel</a:t>
            </a:r>
          </a:p>
          <a:p>
            <a:pPr lvl="2"/>
            <a:r>
              <a:rPr lang="es-ES_tradnl" altLang="es-MX" smtClean="0"/>
              <a:t>Tercer nivel</a:t>
            </a:r>
          </a:p>
          <a:p>
            <a:pPr lvl="3"/>
            <a:r>
              <a:rPr lang="es-ES_tradnl" altLang="es-MX" smtClean="0"/>
              <a:t>Cuarto nivel</a:t>
            </a:r>
          </a:p>
          <a:p>
            <a:pPr lvl="4"/>
            <a:r>
              <a:rPr lang="es-ES_tradnl" altLang="es-MX" smtClean="0"/>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85633E70-BA61-4C3C-B62A-AEE5ADF349B3}" type="datetimeFigureOut">
              <a:rPr lang="es-ES_tradnl">
                <a:ea typeface="MS PGothic" pitchFamily="34" charset="-128"/>
              </a:rPr>
              <a:pPr defTabSz="457200" fontAlgn="base">
                <a:spcBef>
                  <a:spcPct val="0"/>
                </a:spcBef>
                <a:spcAft>
                  <a:spcPct val="0"/>
                </a:spcAft>
                <a:defRPr/>
              </a:pPr>
              <a:t>07/12/16</a:t>
            </a:fld>
            <a:endParaRPr lang="es-ES_tradnl">
              <a:ea typeface="MS PGothic" pitchFamily="34" charset="-128"/>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86359273-482A-4C30-AAA4-A091568B5B5B}" type="slidenum">
              <a:rPr lang="es-ES_tradnl">
                <a:ea typeface="MS PGothic" pitchFamily="34" charset="-128"/>
              </a:rPr>
              <a:pPr defTabSz="457200" fontAlgn="base">
                <a:spcBef>
                  <a:spcPct val="0"/>
                </a:spcBef>
                <a:spcAft>
                  <a:spcPct val="0"/>
                </a:spcAft>
                <a:defRPr/>
              </a:pPr>
              <a:t>‹Nr.›</a:t>
            </a:fld>
            <a:endParaRPr lang="es-ES_tradnl">
              <a:ea typeface="MS PGothic" pitchFamily="34" charset="-128"/>
            </a:endParaRPr>
          </a:p>
        </p:txBody>
      </p:sp>
    </p:spTree>
    <p:extLst>
      <p:ext uri="{BB962C8B-B14F-4D97-AF65-F5344CB8AC3E}">
        <p14:creationId xmlns:p14="http://schemas.microsoft.com/office/powerpoint/2010/main" val="392953545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smtClean="0"/>
              <a:t>RIF y sus beneficios 2014-2015</a:t>
            </a:r>
            <a:endParaRPr lang="es-MX" dirty="0"/>
          </a:p>
        </p:txBody>
      </p:sp>
    </p:spTree>
    <p:extLst>
      <p:ext uri="{BB962C8B-B14F-4D97-AF65-F5344CB8AC3E}">
        <p14:creationId xmlns:p14="http://schemas.microsoft.com/office/powerpoint/2010/main" val="33386785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3641" y="1628800"/>
            <a:ext cx="7024744" cy="720080"/>
          </a:xfrm>
        </p:spPr>
        <p:txBody>
          <a:bodyPr>
            <a:normAutofit fontScale="90000"/>
          </a:bodyPr>
          <a:lstStyle/>
          <a:p>
            <a:pPr algn="ctr"/>
            <a:r>
              <a:rPr lang="es-MX" dirty="0" smtClean="0"/>
              <a:t>Decreto de Beneficios Fiscales para RIF</a:t>
            </a:r>
            <a:br>
              <a:rPr lang="es-MX" dirty="0" smtClean="0"/>
            </a:br>
            <a:endParaRPr lang="es-MX" dirty="0"/>
          </a:p>
        </p:txBody>
      </p:sp>
      <p:sp>
        <p:nvSpPr>
          <p:cNvPr id="3" name="2 Marcador de contenido"/>
          <p:cNvSpPr>
            <a:spLocks noGrp="1"/>
          </p:cNvSpPr>
          <p:nvPr>
            <p:ph idx="1"/>
          </p:nvPr>
        </p:nvSpPr>
        <p:spPr>
          <a:xfrm>
            <a:off x="1043608" y="1864239"/>
            <a:ext cx="6777317" cy="3508977"/>
          </a:xfrm>
        </p:spPr>
        <p:txBody>
          <a:bodyPr>
            <a:normAutofit fontScale="70000" lnSpcReduction="20000"/>
          </a:bodyPr>
          <a:lstStyle/>
          <a:p>
            <a:pPr algn="just"/>
            <a:r>
              <a:rPr lang="es-MX" dirty="0" smtClean="0"/>
              <a:t>Dentro </a:t>
            </a:r>
            <a:r>
              <a:rPr lang="es-MX" dirty="0"/>
              <a:t>del decreto se han pautado 3 facilidades para el Régimen de Incorporación Fiscal:</a:t>
            </a:r>
          </a:p>
          <a:p>
            <a:pPr algn="just"/>
            <a:r>
              <a:rPr lang="es-MX" dirty="0"/>
              <a:t>Aquellos contribuyentes que efectúen ventas al público en general, hasta por 100 mil pesos anuales no pagarán el Impuesto al Valor Agregado (IVA) ni el Impuesto Especial de Producción y Servicios (IEPS), durante los primeros 10 años.</a:t>
            </a:r>
          </a:p>
          <a:p>
            <a:pPr algn="just"/>
            <a:r>
              <a:rPr lang="es-MX" dirty="0"/>
              <a:t>Por su parte, los contribuyentes con ventas al público en general, con ingresos entre 100,000 y 2 millones de pesos anuales no pagarán IVA ni IEPS en su primer año de incorporación y se les otorgarán descuentos durante los siguientes nueve años, como mostramos en las tablas anteriores de ISR.</a:t>
            </a:r>
          </a:p>
          <a:p>
            <a:pPr algn="just"/>
            <a:r>
              <a:rPr lang="es-MX" dirty="0"/>
              <a:t>El cálculo de impuestos se calculará en base a la actividad a la que se dedican y el monto de sus ingresos.</a:t>
            </a:r>
          </a:p>
          <a:p>
            <a:endParaRPr lang="es-MX" dirty="0"/>
          </a:p>
        </p:txBody>
      </p:sp>
      <p:sp>
        <p:nvSpPr>
          <p:cNvPr id="4" name="3 CuadroTexto"/>
          <p:cNvSpPr txBox="1"/>
          <p:nvPr/>
        </p:nvSpPr>
        <p:spPr>
          <a:xfrm>
            <a:off x="683568" y="5385990"/>
            <a:ext cx="7776864"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dirty="0"/>
              <a:t>Ú</a:t>
            </a:r>
            <a:r>
              <a:rPr lang="es-MX" dirty="0" smtClean="0"/>
              <a:t>nicamente </a:t>
            </a:r>
            <a:r>
              <a:rPr lang="es-MX" dirty="0"/>
              <a:t>deberá pagar impuesto por las operaciones donde se </a:t>
            </a:r>
            <a:r>
              <a:rPr lang="es-MX" dirty="0" smtClean="0"/>
              <a:t>traslade de </a:t>
            </a:r>
            <a:r>
              <a:rPr lang="es-MX" dirty="0"/>
              <a:t>forma expresa y por separado, lo que es lo mismo que decir sobre las operaciones en las que el cliente ha pedido factura.</a:t>
            </a:r>
          </a:p>
        </p:txBody>
      </p:sp>
    </p:spTree>
    <p:extLst>
      <p:ext uri="{BB962C8B-B14F-4D97-AF65-F5344CB8AC3E}">
        <p14:creationId xmlns:p14="http://schemas.microsoft.com/office/powerpoint/2010/main" val="42321966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07051" y="1556792"/>
            <a:ext cx="6777317" cy="3508977"/>
          </a:xfrm>
        </p:spPr>
        <p:txBody>
          <a:bodyPr/>
          <a:lstStyle/>
          <a:p>
            <a:pPr algn="just"/>
            <a:r>
              <a:rPr lang="es-MX" dirty="0"/>
              <a:t>De esta manera, los contribuyentes</a:t>
            </a:r>
            <a:r>
              <a:rPr lang="es-MX" b="1" dirty="0"/>
              <a:t> que tributen en el Régimen de Incorporación Fiscal, y tengan ingresos menores a 100 mil pesos anuales, no pagarán ninguno de los impuestos mencionados</a:t>
            </a:r>
            <a:r>
              <a:rPr lang="es-MX" dirty="0"/>
              <a:t>, buscando así lograr fomentar el desarrollo de los contribuyentes con mínima capacidad administrativa y evitar que operen en la informalidad.</a:t>
            </a:r>
          </a:p>
        </p:txBody>
      </p:sp>
    </p:spTree>
    <p:extLst>
      <p:ext uri="{BB962C8B-B14F-4D97-AF65-F5344CB8AC3E}">
        <p14:creationId xmlns:p14="http://schemas.microsoft.com/office/powerpoint/2010/main" val="27914498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412776"/>
            <a:ext cx="7510205" cy="3888432"/>
          </a:xfrm>
        </p:spPr>
        <p:txBody>
          <a:bodyPr>
            <a:normAutofit fontScale="77500" lnSpcReduction="20000"/>
          </a:bodyPr>
          <a:lstStyle/>
          <a:p>
            <a:pPr algn="just"/>
            <a:r>
              <a:rPr lang="es-MX" dirty="0"/>
              <a:t>Según </a:t>
            </a:r>
            <a:r>
              <a:rPr lang="es-MX" dirty="0" smtClean="0"/>
              <a:t>información de la </a:t>
            </a:r>
            <a:r>
              <a:rPr lang="es-MX" dirty="0"/>
              <a:t>Procuraduría de la Defensa del Contribuyente (PRODECON), el Servicio de Administración Tributaria confirmó lo siguiente</a:t>
            </a:r>
            <a:r>
              <a:rPr lang="es-MX" dirty="0" smtClean="0"/>
              <a:t>:</a:t>
            </a:r>
          </a:p>
          <a:p>
            <a:pPr marL="68580" indent="0">
              <a:buNone/>
            </a:pPr>
            <a:endParaRPr lang="es-MX" dirty="0"/>
          </a:p>
          <a:p>
            <a:pPr lvl="1" algn="just"/>
            <a:r>
              <a:rPr lang="es-MX" i="1" dirty="0" smtClean="0">
                <a:effectLst/>
              </a:rPr>
              <a:t>Los contribuyentes podrán tributar conforme al régimen de incorporación fiscal durante diez ejercicios fiscales consecutivos, contados a partir de la fecha en que los mismos se den de alta en dicho régimen y sin la posibilidad de volver a tributar en dichos términos después del décimo año. Lo anterior siempre en que no incurran en las causales previstas en el articulo 112 de la Ley del Impuesto sobre la Renta, para ya no poder tributar en el Régimen de incorporación fiscal</a:t>
            </a:r>
            <a:r>
              <a:rPr lang="es-MX" i="1" dirty="0" smtClean="0">
                <a:effectLst/>
              </a:rPr>
              <a:t>.</a:t>
            </a:r>
          </a:p>
          <a:p>
            <a:pPr lvl="1" algn="just"/>
            <a:endParaRPr lang="es-MX" i="1" dirty="0" smtClean="0">
              <a:effectLst/>
            </a:endParaRPr>
          </a:p>
          <a:p>
            <a:pPr algn="just"/>
            <a:r>
              <a:rPr lang="es-MX" dirty="0"/>
              <a:t>En este sentido, si un contribuyente ingresa al RIF en el año 2017, tendrá 10 años desde esa fecha con el esquema de beneficios indicado anteriormente.</a:t>
            </a:r>
          </a:p>
          <a:p>
            <a:endParaRPr lang="es-MX" dirty="0"/>
          </a:p>
        </p:txBody>
      </p:sp>
    </p:spTree>
    <p:extLst>
      <p:ext uri="{BB962C8B-B14F-4D97-AF65-F5344CB8AC3E}">
        <p14:creationId xmlns:p14="http://schemas.microsoft.com/office/powerpoint/2010/main" val="26223048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186874"/>
            <a:ext cx="7344816" cy="397031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MX" dirty="0"/>
              <a:t>Existen dudas de cómo se aplica el descuento de 2015 para los RIF, que aunque parezca simple, no había quedado claro hasta la aparición del decreto. La duda duró poco, pero veamos</a:t>
            </a:r>
            <a:r>
              <a:rPr lang="es-MX" dirty="0" smtClean="0"/>
              <a:t>:</a:t>
            </a:r>
          </a:p>
          <a:p>
            <a:pPr algn="just"/>
            <a:r>
              <a:rPr lang="es-MX" b="1" dirty="0" smtClean="0"/>
              <a:t>Si </a:t>
            </a:r>
            <a:r>
              <a:rPr lang="es-MX" b="1" dirty="0"/>
              <a:t>inició operaciones como RIF en enero 2014</a:t>
            </a:r>
            <a:r>
              <a:rPr lang="es-MX" dirty="0"/>
              <a:t>: durante 2014 tuvo 100% de descuento y también lo tendrá durante el año 2015 completo</a:t>
            </a:r>
            <a:r>
              <a:rPr lang="es-MX" dirty="0" smtClean="0"/>
              <a:t>.</a:t>
            </a:r>
          </a:p>
          <a:p>
            <a:pPr algn="just"/>
            <a:endParaRPr lang="es-MX" dirty="0"/>
          </a:p>
          <a:p>
            <a:pPr algn="just"/>
            <a:r>
              <a:rPr lang="es-MX" b="1" dirty="0"/>
              <a:t>Si inició operaciones como RIF en cualquier otro mes de 2014</a:t>
            </a:r>
            <a:r>
              <a:rPr lang="es-MX" dirty="0" smtClean="0"/>
              <a:t>:</a:t>
            </a:r>
          </a:p>
          <a:p>
            <a:pPr algn="just"/>
            <a:r>
              <a:rPr lang="es-MX" dirty="0" smtClean="0"/>
              <a:t>tendrá </a:t>
            </a:r>
            <a:r>
              <a:rPr lang="es-MX" dirty="0"/>
              <a:t>24 meses de descuento del 100%, finalizando así en el bimestre respectivo de 2016</a:t>
            </a:r>
            <a:r>
              <a:rPr lang="es-MX" dirty="0" smtClean="0"/>
              <a:t>.</a:t>
            </a:r>
          </a:p>
          <a:p>
            <a:pPr algn="just"/>
            <a:endParaRPr lang="es-MX" dirty="0"/>
          </a:p>
          <a:p>
            <a:pPr algn="just"/>
            <a:r>
              <a:rPr lang="es-MX" b="1" dirty="0"/>
              <a:t>Si inició operaciones como RIF en 2015</a:t>
            </a:r>
            <a:r>
              <a:rPr lang="es-MX" dirty="0"/>
              <a:t>: al igual que en el punto anterior, se tendrán dos ejercicios completos de descuento al 100%.</a:t>
            </a:r>
          </a:p>
        </p:txBody>
      </p:sp>
    </p:spTree>
    <p:extLst>
      <p:ext uri="{BB962C8B-B14F-4D97-AF65-F5344CB8AC3E}">
        <p14:creationId xmlns:p14="http://schemas.microsoft.com/office/powerpoint/2010/main" val="1154075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255" y="718314"/>
            <a:ext cx="6440113" cy="573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4516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772816"/>
            <a:ext cx="6777317" cy="3508977"/>
          </a:xfrm>
        </p:spPr>
        <p:txBody>
          <a:bodyPr>
            <a:normAutofit fontScale="77500" lnSpcReduction="20000"/>
          </a:bodyPr>
          <a:lstStyle/>
          <a:p>
            <a:pPr algn="just"/>
            <a:r>
              <a:rPr lang="es-MX" dirty="0"/>
              <a:t>Supongamos una familia de 5 personas en plena edad activa de trabajo, que todas participen del mismo negocio familiar. En el año uno, se inscribe el padre, aprovecha el 100% de subsidio sobre ISR y suspende actividades a fin de año. En el año dos se inscribe la madre y hace lo mismo, aprovecha el 100% del descuento sobre ISR. Así sucesivamente por los 5 integrantes. Esto generaría que los contribuyentes puedan estar por años haciendo esto y sin pagar el impuesto y lo peor aún, sin ingresar al Régimen General que es el objetivo final.</a:t>
            </a:r>
          </a:p>
          <a:p>
            <a:pPr algn="just"/>
            <a:r>
              <a:rPr lang="es-MX" dirty="0"/>
              <a:t>Ahora bien, podrían estar ambos al mismo tiempo registrados y trabajar en una misma actividad, con la salvedad de </a:t>
            </a:r>
            <a:r>
              <a:rPr lang="es-MX" b="1" dirty="0"/>
              <a:t>no realizar operaciones entre sí.</a:t>
            </a:r>
            <a:endParaRPr lang="es-MX" dirty="0"/>
          </a:p>
          <a:p>
            <a:endParaRPr lang="es-MX" dirty="0"/>
          </a:p>
        </p:txBody>
      </p:sp>
    </p:spTree>
    <p:extLst>
      <p:ext uri="{BB962C8B-B14F-4D97-AF65-F5344CB8AC3E}">
        <p14:creationId xmlns:p14="http://schemas.microsoft.com/office/powerpoint/2010/main" val="7068764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sanmarcospowercenter.com.mx/wp-content/uploads/2012/10/infonavit.jpg"/>
          <p:cNvPicPr>
            <a:picLocks noChangeAspect="1" noChangeArrowheads="1"/>
          </p:cNvPicPr>
          <p:nvPr/>
        </p:nvPicPr>
        <p:blipFill>
          <a:blip r:embed="rId2">
            <a:extLst>
              <a:ext uri="{28A0092B-C50C-407E-A947-70E740481C1C}">
                <a14:useLocalDpi xmlns:a14="http://schemas.microsoft.com/office/drawing/2010/main" val="0"/>
              </a:ext>
            </a:extLst>
          </a:blip>
          <a:srcRect l="29431" t="28856" r="30876" b="20615"/>
          <a:stretch>
            <a:fillRect/>
          </a:stretch>
        </p:blipFill>
        <p:spPr bwMode="auto">
          <a:xfrm>
            <a:off x="6889750" y="4538663"/>
            <a:ext cx="14589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http://jorgesantacruz.com.mx/wp-content/uploads/2014/03/Logotipo-IM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4433888"/>
            <a:ext cx="1228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3157538" y="3779838"/>
            <a:ext cx="3328987" cy="2616200"/>
          </a:xfrm>
          <a:prstGeom prst="rect">
            <a:avLst/>
          </a:prstGeom>
          <a:noFill/>
        </p:spPr>
        <p:txBody>
          <a:bodyPr>
            <a:spAutoFit/>
          </a:bodyPr>
          <a:lstStyle/>
          <a:p>
            <a:pPr marL="342900" indent="-342900" defTabSz="457200" fontAlgn="base">
              <a:spcBef>
                <a:spcPct val="0"/>
              </a:spcBef>
              <a:spcAft>
                <a:spcPct val="0"/>
              </a:spcAft>
              <a:buClr>
                <a:srgbClr val="FF0000"/>
              </a:buClr>
              <a:buFont typeface="Wingdings" pitchFamily="2" charset="2"/>
              <a:buChar char="ü"/>
              <a:defRPr/>
            </a:pPr>
            <a:r>
              <a:rPr lang="es-MX" dirty="0">
                <a:solidFill>
                  <a:prstClr val="black"/>
                </a:solidFill>
                <a:latin typeface="Constantia" pitchFamily="18" charset="0"/>
                <a:ea typeface="MS PGothic" pitchFamily="34" charset="-128"/>
              </a:rPr>
              <a:t>Asistencia médica</a:t>
            </a:r>
          </a:p>
          <a:p>
            <a:pPr defTabSz="457200" fontAlgn="base">
              <a:spcBef>
                <a:spcPct val="0"/>
              </a:spcBef>
              <a:spcAft>
                <a:spcPct val="0"/>
              </a:spcAft>
              <a:buClr>
                <a:srgbClr val="FF0000"/>
              </a:buClr>
              <a:buFont typeface="Wingdings" pitchFamily="2" charset="2"/>
              <a:buChar char="ü"/>
              <a:defRPr/>
            </a:pPr>
            <a:endParaRPr lang="es-MX" sz="1000" dirty="0">
              <a:solidFill>
                <a:prstClr val="black"/>
              </a:solidFill>
              <a:latin typeface="Constantia" pitchFamily="18" charset="0"/>
              <a:ea typeface="MS PGothic" pitchFamily="34" charset="-128"/>
            </a:endParaRPr>
          </a:p>
          <a:p>
            <a:pPr marL="342900" indent="-342900" defTabSz="457200" fontAlgn="base">
              <a:spcBef>
                <a:spcPct val="0"/>
              </a:spcBef>
              <a:spcAft>
                <a:spcPct val="0"/>
              </a:spcAft>
              <a:buClr>
                <a:srgbClr val="FF0000"/>
              </a:buClr>
              <a:buFont typeface="Wingdings" pitchFamily="2" charset="2"/>
              <a:buChar char="ü"/>
              <a:defRPr/>
            </a:pPr>
            <a:r>
              <a:rPr lang="es-MX" dirty="0">
                <a:solidFill>
                  <a:prstClr val="black"/>
                </a:solidFill>
                <a:latin typeface="Constantia" pitchFamily="18" charset="0"/>
                <a:ea typeface="MS PGothic" pitchFamily="34" charset="-128"/>
              </a:rPr>
              <a:t>Otorgamiento de una pensión</a:t>
            </a:r>
          </a:p>
          <a:p>
            <a:pPr defTabSz="457200" fontAlgn="base">
              <a:spcBef>
                <a:spcPct val="0"/>
              </a:spcBef>
              <a:spcAft>
                <a:spcPct val="0"/>
              </a:spcAft>
              <a:buClr>
                <a:srgbClr val="FF0000"/>
              </a:buClr>
              <a:buFont typeface="Wingdings" pitchFamily="2" charset="2"/>
              <a:buChar char="ü"/>
              <a:defRPr/>
            </a:pPr>
            <a:endParaRPr lang="es-MX" sz="1000" dirty="0">
              <a:solidFill>
                <a:prstClr val="black"/>
              </a:solidFill>
              <a:latin typeface="Constantia" pitchFamily="18" charset="0"/>
              <a:ea typeface="MS PGothic" pitchFamily="34" charset="-128"/>
            </a:endParaRPr>
          </a:p>
          <a:p>
            <a:pPr marL="342900" indent="-342900" defTabSz="457200" fontAlgn="base">
              <a:spcBef>
                <a:spcPct val="0"/>
              </a:spcBef>
              <a:spcAft>
                <a:spcPct val="0"/>
              </a:spcAft>
              <a:buClr>
                <a:srgbClr val="FF0000"/>
              </a:buClr>
              <a:buFont typeface="Wingdings" pitchFamily="2" charset="2"/>
              <a:buChar char="ü"/>
              <a:defRPr/>
            </a:pPr>
            <a:r>
              <a:rPr lang="es-MX" dirty="0">
                <a:solidFill>
                  <a:prstClr val="black"/>
                </a:solidFill>
                <a:latin typeface="Constantia" pitchFamily="18" charset="0"/>
                <a:ea typeface="MS PGothic" pitchFamily="34" charset="-128"/>
              </a:rPr>
              <a:t>Crédito para construir, adquirir y mejorar la vivienda </a:t>
            </a:r>
          </a:p>
        </p:txBody>
      </p:sp>
      <p:graphicFrame>
        <p:nvGraphicFramePr>
          <p:cNvPr id="8" name="7 Tabla"/>
          <p:cNvGraphicFramePr>
            <a:graphicFrameLocks noGrp="1"/>
          </p:cNvGraphicFramePr>
          <p:nvPr>
            <p:extLst>
              <p:ext uri="{D42A27DB-BD31-4B8C-83A1-F6EECF244321}">
                <p14:modId xmlns:p14="http://schemas.microsoft.com/office/powerpoint/2010/main" val="543353502"/>
              </p:ext>
            </p:extLst>
          </p:nvPr>
        </p:nvGraphicFramePr>
        <p:xfrm>
          <a:off x="706438" y="2492896"/>
          <a:ext cx="7897810" cy="887565"/>
        </p:xfrm>
        <a:graphic>
          <a:graphicData uri="http://schemas.openxmlformats.org/drawingml/2006/table">
            <a:tbl>
              <a:tblPr>
                <a:tableStyleId>{16D9F66E-5EB9-4882-86FB-DCBF35E3C3E4}</a:tableStyleId>
              </a:tblPr>
              <a:tblGrid>
                <a:gridCol w="773825"/>
                <a:gridCol w="773825"/>
                <a:gridCol w="774688"/>
                <a:gridCol w="774688"/>
                <a:gridCol w="774688"/>
                <a:gridCol w="774688"/>
                <a:gridCol w="774688"/>
                <a:gridCol w="774688"/>
                <a:gridCol w="774688"/>
                <a:gridCol w="927344"/>
              </a:tblGrid>
              <a:tr h="537045">
                <a:tc>
                  <a:txBody>
                    <a:bodyPr/>
                    <a:lstStyle/>
                    <a:p>
                      <a:pPr algn="ctr">
                        <a:lnSpc>
                          <a:spcPct val="115000"/>
                        </a:lnSpc>
                        <a:spcAft>
                          <a:spcPts val="0"/>
                        </a:spcAft>
                      </a:pPr>
                      <a:r>
                        <a:rPr lang="es-MX" sz="2000" dirty="0"/>
                        <a:t>Año 1</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Año 2</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Año 3</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Año 4</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Año 5</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Año 6</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Año 7</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Año 8</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Año 9</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Año 10</a:t>
                      </a:r>
                      <a:endParaRPr lang="es-MX" sz="2000" dirty="0">
                        <a:latin typeface="Calibri"/>
                        <a:ea typeface="Calibri"/>
                        <a:cs typeface="Times New Roman"/>
                      </a:endParaRPr>
                    </a:p>
                  </a:txBody>
                  <a:tcPr marL="68576" marR="68576" marT="0" marB="0"/>
                </a:tc>
              </a:tr>
              <a:tr h="350368">
                <a:tc>
                  <a:txBody>
                    <a:bodyPr/>
                    <a:lstStyle/>
                    <a:p>
                      <a:pPr algn="ctr">
                        <a:lnSpc>
                          <a:spcPct val="115000"/>
                        </a:lnSpc>
                        <a:spcAft>
                          <a:spcPts val="0"/>
                        </a:spcAft>
                      </a:pPr>
                      <a:r>
                        <a:rPr lang="es-MX" sz="2000" dirty="0"/>
                        <a:t>50%</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50%</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40%</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40%</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30%</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30%</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20%</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20%</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10%</a:t>
                      </a:r>
                      <a:endParaRPr lang="es-MX" sz="2000" dirty="0">
                        <a:latin typeface="Calibri"/>
                        <a:ea typeface="Calibri"/>
                        <a:cs typeface="Times New Roman"/>
                      </a:endParaRPr>
                    </a:p>
                  </a:txBody>
                  <a:tcPr marL="68576" marR="68576" marT="0" marB="0"/>
                </a:tc>
                <a:tc>
                  <a:txBody>
                    <a:bodyPr/>
                    <a:lstStyle/>
                    <a:p>
                      <a:pPr algn="ctr">
                        <a:lnSpc>
                          <a:spcPct val="115000"/>
                        </a:lnSpc>
                        <a:spcAft>
                          <a:spcPts val="0"/>
                        </a:spcAft>
                      </a:pPr>
                      <a:r>
                        <a:rPr lang="es-MX" sz="2000" dirty="0"/>
                        <a:t>10%</a:t>
                      </a:r>
                      <a:endParaRPr lang="es-MX" sz="2000" dirty="0">
                        <a:latin typeface="Calibri"/>
                        <a:ea typeface="Calibri"/>
                        <a:cs typeface="Times New Roman"/>
                      </a:endParaRPr>
                    </a:p>
                  </a:txBody>
                  <a:tcPr marL="68576" marR="68576" marT="0" marB="0"/>
                </a:tc>
              </a:tr>
            </a:tbl>
          </a:graphicData>
        </a:graphic>
      </p:graphicFrame>
      <p:sp>
        <p:nvSpPr>
          <p:cNvPr id="16424" name="10 CuadroTexto"/>
          <p:cNvSpPr txBox="1">
            <a:spLocks noChangeArrowheads="1"/>
          </p:cNvSpPr>
          <p:nvPr/>
        </p:nvSpPr>
        <p:spPr bwMode="auto">
          <a:xfrm>
            <a:off x="519113" y="231775"/>
            <a:ext cx="8002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defTabSz="457200" eaLnBrk="1" fontAlgn="base" hangingPunct="1">
              <a:spcBef>
                <a:spcPct val="0"/>
              </a:spcBef>
              <a:spcAft>
                <a:spcPct val="0"/>
              </a:spcAft>
            </a:pPr>
            <a:r>
              <a:rPr lang="es-MX" altLang="es-MX" sz="2200" b="1" dirty="0" smtClean="0">
                <a:solidFill>
                  <a:srgbClr val="000000"/>
                </a:solidFill>
                <a:latin typeface="Constantia" pitchFamily="18" charset="0"/>
                <a:cs typeface="Times" pitchFamily="18" charset="0"/>
              </a:rPr>
              <a:t>Beneficios de tributar en el Régimen de Incorporación Fiscal</a:t>
            </a:r>
          </a:p>
        </p:txBody>
      </p:sp>
      <p:sp>
        <p:nvSpPr>
          <p:cNvPr id="12" name="11 Rectángulo redondeado"/>
          <p:cNvSpPr/>
          <p:nvPr/>
        </p:nvSpPr>
        <p:spPr>
          <a:xfrm>
            <a:off x="706438" y="1124744"/>
            <a:ext cx="7642225" cy="96837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s-MX" sz="2800" b="1" dirty="0">
                <a:solidFill>
                  <a:prstClr val="white"/>
                </a:solidFill>
                <a:latin typeface="Constantia" pitchFamily="18" charset="0"/>
                <a:cs typeface="Times" panose="02020603050405020304" pitchFamily="18" charset="0"/>
              </a:rPr>
              <a:t>Subsidio en el pago de cuotas obrero patronales y acceso a crédito para vivienda:</a:t>
            </a:r>
            <a:endParaRPr lang="es-MX" sz="2800" b="1" dirty="0">
              <a:solidFill>
                <a:prstClr val="white"/>
              </a:solidFill>
              <a:latin typeface="Constantia" pitchFamily="18" charset="0"/>
            </a:endParaRPr>
          </a:p>
        </p:txBody>
      </p:sp>
      <p:sp>
        <p:nvSpPr>
          <p:cNvPr id="16426" name="12 CuadroTexto"/>
          <p:cNvSpPr txBox="1">
            <a:spLocks noChangeArrowheads="1"/>
          </p:cNvSpPr>
          <p:nvPr/>
        </p:nvSpPr>
        <p:spPr bwMode="auto">
          <a:xfrm>
            <a:off x="2699792" y="6309320"/>
            <a:ext cx="566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defTabSz="457200" eaLnBrk="1" fontAlgn="base" hangingPunct="1">
              <a:spcBef>
                <a:spcPct val="0"/>
              </a:spcBef>
              <a:spcAft>
                <a:spcPct val="0"/>
              </a:spcAft>
            </a:pPr>
            <a:r>
              <a:rPr lang="es-MX" altLang="es-MX" sz="2400" b="1" smtClean="0">
                <a:solidFill>
                  <a:prstClr val="white"/>
                </a:solidFill>
                <a:latin typeface="Constantia" pitchFamily="18" charset="0"/>
              </a:rPr>
              <a:t>Régimen de Incorporación Fiscal</a:t>
            </a:r>
          </a:p>
        </p:txBody>
      </p:sp>
    </p:spTree>
    <p:extLst>
      <p:ext uri="{BB962C8B-B14F-4D97-AF65-F5344CB8AC3E}">
        <p14:creationId xmlns:p14="http://schemas.microsoft.com/office/powerpoint/2010/main" val="2578803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15390" t="9243" r="16347" b="10700"/>
          <a:stretch/>
        </p:blipFill>
        <p:spPr>
          <a:xfrm>
            <a:off x="467544" y="836712"/>
            <a:ext cx="8190409" cy="5400599"/>
          </a:xfrm>
        </p:spPr>
      </p:pic>
    </p:spTree>
    <p:extLst>
      <p:ext uri="{BB962C8B-B14F-4D97-AF65-F5344CB8AC3E}">
        <p14:creationId xmlns:p14="http://schemas.microsoft.com/office/powerpoint/2010/main" val="30403580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485800"/>
            <a:ext cx="7024744" cy="1143000"/>
          </a:xfrm>
        </p:spPr>
        <p:txBody>
          <a:bodyPr/>
          <a:lstStyle/>
          <a:p>
            <a:r>
              <a:rPr lang="es-MX" dirty="0" smtClean="0"/>
              <a:t>Pago del IVA</a:t>
            </a:r>
            <a:endParaRPr lang="es-MX" dirty="0"/>
          </a:p>
        </p:txBody>
      </p:sp>
      <p:sp>
        <p:nvSpPr>
          <p:cNvPr id="3" name="2 Marcador de contenido"/>
          <p:cNvSpPr>
            <a:spLocks noGrp="1"/>
          </p:cNvSpPr>
          <p:nvPr>
            <p:ph idx="1"/>
          </p:nvPr>
        </p:nvSpPr>
        <p:spPr>
          <a:xfrm>
            <a:off x="1043492" y="1916832"/>
            <a:ext cx="6777317" cy="3508977"/>
          </a:xfrm>
        </p:spPr>
        <p:txBody>
          <a:bodyPr>
            <a:normAutofit fontScale="62500" lnSpcReduction="20000"/>
          </a:bodyPr>
          <a:lstStyle/>
          <a:p>
            <a:pPr algn="just"/>
            <a:r>
              <a:rPr lang="es-MX" b="1" dirty="0"/>
              <a:t>Durante el ejercicio fiscal de 2014 (se extiende a 2015 inclusive)</a:t>
            </a:r>
            <a:r>
              <a:rPr lang="es-MX" dirty="0"/>
              <a:t>, los contribuyentes del </a:t>
            </a:r>
            <a:r>
              <a:rPr lang="es-MX" b="1" dirty="0"/>
              <a:t>Régimen de Incorporación Fiscal</a:t>
            </a:r>
            <a:r>
              <a:rPr lang="es-MX" dirty="0"/>
              <a:t> que </a:t>
            </a:r>
            <a:r>
              <a:rPr lang="es-MX" b="1" dirty="0"/>
              <a:t>únicamente realicen actos o actividades con el público en general</a:t>
            </a:r>
            <a:r>
              <a:rPr lang="es-MX" dirty="0"/>
              <a:t>, podrán optar por aplicar los siguientes estímulos fiscales:</a:t>
            </a:r>
          </a:p>
          <a:p>
            <a:pPr algn="just"/>
            <a:r>
              <a:rPr lang="es-MX" b="1" dirty="0"/>
              <a:t>100% de subsidio al impuesto al valor agregado (IVA)</a:t>
            </a:r>
            <a:r>
              <a:rPr lang="es-MX" dirty="0"/>
              <a:t> que deban pagar por la enajenación de bienes, la prestación de servicios independientes o el otorgamiento del uso o goce temporal de bienes muebles, el cual será acreditable contra el impuesto al valor agregado que deban pagar por las citadas actividades. </a:t>
            </a:r>
            <a:r>
              <a:rPr lang="es-MX" u="sng" dirty="0"/>
              <a:t>El requisito es no trasladar al adquirente de los bienes, al receptor de los servicios independientes o a quien se otorgue el uso o goce temporal de bienes muebles, cantidad alguna por concepto del impuesto al valor agregado y que no realicen </a:t>
            </a:r>
            <a:r>
              <a:rPr lang="es-MX" u="sng" dirty="0" err="1"/>
              <a:t>acreditamiento</a:t>
            </a:r>
            <a:r>
              <a:rPr lang="es-MX" u="sng" dirty="0"/>
              <a:t> alguno del impuesto al valor agregado que les haya sido trasladado y del propio impuesto que hubiesen pagado con motivo de la importación de bienes o servicios.</a:t>
            </a:r>
          </a:p>
          <a:p>
            <a:endParaRPr lang="es-MX" dirty="0"/>
          </a:p>
        </p:txBody>
      </p:sp>
    </p:spTree>
    <p:extLst>
      <p:ext uri="{BB962C8B-B14F-4D97-AF65-F5344CB8AC3E}">
        <p14:creationId xmlns:p14="http://schemas.microsoft.com/office/powerpoint/2010/main" val="2226037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0" y="2069976"/>
            <a:ext cx="3189040" cy="2007096"/>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s-MX" sz="1400" dirty="0"/>
              <a:t>Cuando las actividades de los contribuyentes correspondan a dos o más de los sectores económicos mencionados aplicarán el porcentaje que corresponda al sector preponderante, que será el de ingresos mayores.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8339588"/>
              </p:ext>
            </p:extLst>
          </p:nvPr>
        </p:nvGraphicFramePr>
        <p:xfrm>
          <a:off x="611560" y="620688"/>
          <a:ext cx="3816424" cy="5616624"/>
        </p:xfrm>
        <a:graphic>
          <a:graphicData uri="http://schemas.openxmlformats.org/drawingml/2006/table">
            <a:tbl>
              <a:tblPr/>
              <a:tblGrid>
                <a:gridCol w="2652543"/>
                <a:gridCol w="1163881"/>
              </a:tblGrid>
              <a:tr h="675205">
                <a:tc>
                  <a:txBody>
                    <a:bodyPr/>
                    <a:lstStyle/>
                    <a:p>
                      <a:pPr algn="l"/>
                      <a:r>
                        <a:rPr lang="es-MX" sz="1700" b="0" dirty="0">
                          <a:solidFill>
                            <a:srgbClr val="555555"/>
                          </a:solidFill>
                          <a:effectLst/>
                          <a:latin typeface="Georgia"/>
                        </a:rPr>
                        <a:t>Sector económico</a:t>
                      </a:r>
                    </a:p>
                  </a:txBody>
                  <a:tcPr marL="61423" marR="61423" marT="61423" marB="7019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6EEEE"/>
                    </a:solidFill>
                  </a:tcPr>
                </a:tc>
                <a:tc>
                  <a:txBody>
                    <a:bodyPr/>
                    <a:lstStyle/>
                    <a:p>
                      <a:pPr algn="l"/>
                      <a:r>
                        <a:rPr lang="es-MX" sz="1700" b="0">
                          <a:solidFill>
                            <a:srgbClr val="555555"/>
                          </a:solidFill>
                          <a:effectLst/>
                          <a:latin typeface="Georgia"/>
                        </a:rPr>
                        <a:t>Porcentaje IVA (%)</a:t>
                      </a:r>
                    </a:p>
                  </a:txBody>
                  <a:tcPr marL="61423" marR="61423" marT="61423" marB="7019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6EEEE"/>
                    </a:solidFill>
                  </a:tcPr>
                </a:tc>
              </a:tr>
              <a:tr h="342162">
                <a:tc>
                  <a:txBody>
                    <a:bodyPr/>
                    <a:lstStyle/>
                    <a:p>
                      <a:pPr fontAlgn="t"/>
                      <a:r>
                        <a:rPr lang="es-MX" sz="1700" dirty="0">
                          <a:solidFill>
                            <a:srgbClr val="555555"/>
                          </a:solidFill>
                          <a:effectLst/>
                        </a:rPr>
                        <a:t>Minería</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fontAlgn="t"/>
                      <a:r>
                        <a:rPr lang="es-MX" sz="1700">
                          <a:solidFill>
                            <a:srgbClr val="555555"/>
                          </a:solidFill>
                          <a:effectLst/>
                        </a:rPr>
                        <a:t>8.0</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611380">
                <a:tc>
                  <a:txBody>
                    <a:bodyPr/>
                    <a:lstStyle/>
                    <a:p>
                      <a:pPr fontAlgn="t"/>
                      <a:r>
                        <a:rPr lang="es-MX" sz="1700">
                          <a:solidFill>
                            <a:srgbClr val="555555"/>
                          </a:solidFill>
                          <a:effectLst/>
                        </a:rPr>
                        <a:t>Manufacturas y/o construcción</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6"/>
                    </a:solidFill>
                  </a:tcPr>
                </a:tc>
                <a:tc>
                  <a:txBody>
                    <a:bodyPr/>
                    <a:lstStyle/>
                    <a:p>
                      <a:pPr fontAlgn="t"/>
                      <a:r>
                        <a:rPr lang="es-MX" sz="1700" dirty="0">
                          <a:solidFill>
                            <a:srgbClr val="555555"/>
                          </a:solidFill>
                          <a:effectLst/>
                        </a:rPr>
                        <a:t>6.0</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6"/>
                    </a:solidFill>
                  </a:tcPr>
                </a:tc>
              </a:tr>
              <a:tr h="880597">
                <a:tc>
                  <a:txBody>
                    <a:bodyPr/>
                    <a:lstStyle/>
                    <a:p>
                      <a:pPr fontAlgn="t"/>
                      <a:r>
                        <a:rPr lang="es-MX" sz="1700">
                          <a:solidFill>
                            <a:srgbClr val="555555"/>
                          </a:solidFill>
                          <a:effectLst/>
                        </a:rPr>
                        <a:t>Comercio (incluye arrendamiento de bienes muebles)</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fontAlgn="t"/>
                      <a:r>
                        <a:rPr lang="es-MX" sz="1700">
                          <a:solidFill>
                            <a:srgbClr val="555555"/>
                          </a:solidFill>
                          <a:effectLst/>
                        </a:rPr>
                        <a:t>2.0</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1957466">
                <a:tc>
                  <a:txBody>
                    <a:bodyPr/>
                    <a:lstStyle/>
                    <a:p>
                      <a:pPr fontAlgn="t"/>
                      <a:r>
                        <a:rPr lang="es-MX" sz="1700">
                          <a:solidFill>
                            <a:srgbClr val="555555"/>
                          </a:solidFill>
                          <a:effectLst/>
                        </a:rPr>
                        <a:t>Prestación de servicios (incluye restaurantes, fondas, bares y demás negocios similaresen que se proporcionen servicios de alimentos y bebidas)</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6"/>
                    </a:solidFill>
                  </a:tcPr>
                </a:tc>
                <a:tc>
                  <a:txBody>
                    <a:bodyPr/>
                    <a:lstStyle/>
                    <a:p>
                      <a:pPr fontAlgn="t"/>
                      <a:r>
                        <a:rPr lang="es-MX" sz="1700">
                          <a:solidFill>
                            <a:srgbClr val="555555"/>
                          </a:solidFill>
                          <a:effectLst/>
                        </a:rPr>
                        <a:t>8.0</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0F0F6"/>
                    </a:solidFill>
                  </a:tcPr>
                </a:tc>
              </a:tr>
              <a:tr h="1149814">
                <a:tc>
                  <a:txBody>
                    <a:bodyPr/>
                    <a:lstStyle/>
                    <a:p>
                      <a:pPr fontAlgn="t"/>
                      <a:r>
                        <a:rPr lang="es-MX" sz="1700" dirty="0">
                          <a:solidFill>
                            <a:srgbClr val="555555"/>
                          </a:solidFill>
                          <a:effectLst/>
                        </a:rPr>
                        <a:t>Negocios dedicados únicamente a la venta de alimentos y/o medicinas</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t"/>
                      <a:r>
                        <a:rPr lang="es-MX" sz="1700" dirty="0">
                          <a:solidFill>
                            <a:srgbClr val="555555"/>
                          </a:solidFill>
                          <a:effectLst/>
                        </a:rPr>
                        <a:t>0.0</a:t>
                      </a:r>
                    </a:p>
                  </a:txBody>
                  <a:tcPr marL="61423" marR="61423" marT="35099" marB="35099">
                    <a:lnL>
                      <a:noFill/>
                    </a:lnL>
                    <a:lnR>
                      <a:noFill/>
                    </a:lnR>
                    <a:lnT w="9525" cap="flat" cmpd="sng" algn="ctr">
                      <a:solidFill>
                        <a:srgbClr val="FFFFF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93744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18282" t="13131" r="16665" b="13023"/>
          <a:stretch/>
        </p:blipFill>
        <p:spPr>
          <a:xfrm>
            <a:off x="467544" y="836712"/>
            <a:ext cx="8208912" cy="5239136"/>
          </a:xfrm>
        </p:spPr>
      </p:pic>
    </p:spTree>
    <p:extLst>
      <p:ext uri="{BB962C8B-B14F-4D97-AF65-F5344CB8AC3E}">
        <p14:creationId xmlns:p14="http://schemas.microsoft.com/office/powerpoint/2010/main" val="24656113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92696"/>
            <a:ext cx="7920880" cy="2054032"/>
          </a:xfrm>
        </p:spPr>
        <p:txBody>
          <a:bodyPr>
            <a:noAutofit/>
          </a:bodyPr>
          <a:lstStyle/>
          <a:p>
            <a:r>
              <a:rPr lang="es-MX" sz="2000" dirty="0">
                <a:solidFill>
                  <a:schemeClr val="bg2">
                    <a:lumMod val="50000"/>
                  </a:schemeClr>
                </a:solidFill>
              </a:rPr>
              <a:t>Fórmula de cálculo del IVA Acreditable</a:t>
            </a:r>
            <a:br>
              <a:rPr lang="es-MX" sz="2000" dirty="0">
                <a:solidFill>
                  <a:schemeClr val="bg2">
                    <a:lumMod val="50000"/>
                  </a:schemeClr>
                </a:solidFill>
              </a:rPr>
            </a:br>
            <a:r>
              <a:rPr lang="es-MX" sz="2000" dirty="0">
                <a:solidFill>
                  <a:schemeClr val="bg2">
                    <a:lumMod val="50000"/>
                  </a:schemeClr>
                </a:solidFill>
              </a:rPr>
              <a:t>IVA Acreditable = Ventas con CFDI / (Ventas con Público en General + Ventas con CFDI)</a:t>
            </a:r>
            <a:br>
              <a:rPr lang="es-MX" sz="2000" dirty="0">
                <a:solidFill>
                  <a:schemeClr val="bg2">
                    <a:lumMod val="50000"/>
                  </a:schemeClr>
                </a:solidFill>
              </a:rPr>
            </a:br>
            <a:r>
              <a:rPr lang="es-MX" sz="2000" dirty="0">
                <a:solidFill>
                  <a:schemeClr val="bg2">
                    <a:lumMod val="50000"/>
                  </a:schemeClr>
                </a:solidFill>
              </a:rPr>
              <a:t>Determinación de IVA acreditable = Gastos con CFDI x IVA Acreditable</a:t>
            </a:r>
            <a:br>
              <a:rPr lang="es-MX" sz="2000" dirty="0">
                <a:solidFill>
                  <a:schemeClr val="bg2">
                    <a:lumMod val="50000"/>
                  </a:schemeClr>
                </a:solidFill>
              </a:rPr>
            </a:br>
            <a:endParaRPr lang="es-MX" sz="2000" dirty="0">
              <a:solidFill>
                <a:schemeClr val="bg2">
                  <a:lumMod val="50000"/>
                </a:schemeClr>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2348880"/>
            <a:ext cx="5815842" cy="4069442"/>
          </a:xfrm>
        </p:spPr>
      </p:pic>
    </p:spTree>
    <p:extLst>
      <p:ext uri="{BB962C8B-B14F-4D97-AF65-F5344CB8AC3E}">
        <p14:creationId xmlns:p14="http://schemas.microsoft.com/office/powerpoint/2010/main" val="40582823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750772"/>
            <a:ext cx="4536504" cy="577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3062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19170" t="17870" r="42864" b="30399"/>
          <a:stretch/>
        </p:blipFill>
        <p:spPr>
          <a:xfrm>
            <a:off x="971600" y="692696"/>
            <a:ext cx="7272808" cy="5571568"/>
          </a:xfrm>
        </p:spPr>
      </p:pic>
    </p:spTree>
    <p:extLst>
      <p:ext uri="{BB962C8B-B14F-4D97-AF65-F5344CB8AC3E}">
        <p14:creationId xmlns:p14="http://schemas.microsoft.com/office/powerpoint/2010/main" val="38954777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412776"/>
            <a:ext cx="6777317" cy="3508977"/>
          </a:xfrm>
        </p:spPr>
        <p:txBody>
          <a:bodyPr/>
          <a:lstStyle/>
          <a:p>
            <a:pPr algn="just"/>
            <a:r>
              <a:rPr lang="es-MX" dirty="0"/>
              <a:t>Para estas facturas debemos usar el RFC genérico:</a:t>
            </a:r>
          </a:p>
          <a:p>
            <a:pPr algn="just"/>
            <a:r>
              <a:rPr lang="es-MX" dirty="0" smtClean="0">
                <a:effectLst/>
              </a:rPr>
              <a:t>Para los efectos del artículo 29-A, fracción IV, segundo párrafo del CFF, cuando no se cuente con la clave en el Registro Federal de Contribuyentes, se consignará la clave en el RFC genérico: XAXX010101000.</a:t>
            </a:r>
          </a:p>
          <a:p>
            <a:endParaRPr lang="es-MX" dirty="0"/>
          </a:p>
        </p:txBody>
      </p:sp>
    </p:spTree>
    <p:extLst>
      <p:ext uri="{BB962C8B-B14F-4D97-AF65-F5344CB8AC3E}">
        <p14:creationId xmlns:p14="http://schemas.microsoft.com/office/powerpoint/2010/main" val="24997855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1503</TotalTime>
  <Words>715</Words>
  <Application>Microsoft Macintosh PowerPoint</Application>
  <PresentationFormat>Presentación en pantalla (4:3)</PresentationFormat>
  <Paragraphs>69</Paragraphs>
  <Slides>16</Slides>
  <Notes>0</Notes>
  <HiddenSlides>0</HiddenSlides>
  <MMClips>0</MMClips>
  <ScaleCrop>false</ScaleCrop>
  <HeadingPairs>
    <vt:vector size="4" baseType="variant">
      <vt:variant>
        <vt:lpstr>Tema</vt:lpstr>
      </vt:variant>
      <vt:variant>
        <vt:i4>2</vt:i4>
      </vt:variant>
      <vt:variant>
        <vt:lpstr>Títulos de diapositiva</vt:lpstr>
      </vt:variant>
      <vt:variant>
        <vt:i4>16</vt:i4>
      </vt:variant>
    </vt:vector>
  </HeadingPairs>
  <TitlesOfParts>
    <vt:vector size="18" baseType="lpstr">
      <vt:lpstr>Austin</vt:lpstr>
      <vt:lpstr>Tema de Office</vt:lpstr>
      <vt:lpstr>RIF y sus beneficios 2014-2015</vt:lpstr>
      <vt:lpstr>Presentación de PowerPoint</vt:lpstr>
      <vt:lpstr>Pago del IVA</vt:lpstr>
      <vt:lpstr>Cuando las actividades de los contribuyentes correspondan a dos o más de los sectores económicos mencionados aplicarán el porcentaje que corresponda al sector preponderante, que será el de ingresos mayores.</vt:lpstr>
      <vt:lpstr>Presentación de PowerPoint</vt:lpstr>
      <vt:lpstr>Fórmula de cálculo del IVA Acreditable IVA Acreditable = Ventas con CFDI / (Ventas con Público en General + Ventas con CFDI) Determinación de IVA acreditable = Gastos con CFDI x IVA Acreditable </vt:lpstr>
      <vt:lpstr>Presentación de PowerPoint</vt:lpstr>
      <vt:lpstr>Presentación de PowerPoint</vt:lpstr>
      <vt:lpstr>Presentación de PowerPoint</vt:lpstr>
      <vt:lpstr>Decreto de Beneficios Fiscales para RIF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PATYGU</dc:creator>
  <cp:lastModifiedBy>imac</cp:lastModifiedBy>
  <cp:revision>17</cp:revision>
  <dcterms:created xsi:type="dcterms:W3CDTF">2015-09-16T16:54:41Z</dcterms:created>
  <dcterms:modified xsi:type="dcterms:W3CDTF">2016-12-07T17:46:07Z</dcterms:modified>
</cp:coreProperties>
</file>