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DE" initials="U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56" autoAdjust="0"/>
    <p:restoredTop sz="94660"/>
  </p:normalViewPr>
  <p:slideViewPr>
    <p:cSldViewPr snapToGrid="0">
      <p:cViewPr>
        <p:scale>
          <a:sx n="86" d="100"/>
          <a:sy n="86" d="100"/>
        </p:scale>
        <p:origin x="348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20T13:14:26.748" idx="6">
    <p:pos x="5524" y="1374"/>
    <p:text>se agrega una ","</p:tex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264236-4A87-4286-9321-0AFBCDC3E08D}" type="datetimeFigureOut">
              <a:rPr lang="es-MX" smtClean="0"/>
              <a:t>30/09/2016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7B9E87C-92B6-47F6-A09E-5783A2852F94}" type="slidenum">
              <a:rPr lang="es-MX" smtClean="0"/>
              <a:t>‹Nº›</a:t>
            </a:fld>
            <a:endParaRPr lang="es-MX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646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236-4A87-4286-9321-0AFBCDC3E08D}" type="datetimeFigureOut">
              <a:rPr lang="es-MX" smtClean="0"/>
              <a:t>30/09/2016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E87C-92B6-47F6-A09E-5783A2852F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6555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236-4A87-4286-9321-0AFBCDC3E08D}" type="datetimeFigureOut">
              <a:rPr lang="es-MX" smtClean="0"/>
              <a:t>30/09/2016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E87C-92B6-47F6-A09E-5783A2852F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970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236-4A87-4286-9321-0AFBCDC3E08D}" type="datetimeFigureOut">
              <a:rPr lang="es-MX" smtClean="0"/>
              <a:t>30/09/2016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E87C-92B6-47F6-A09E-5783A2852F94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3478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236-4A87-4286-9321-0AFBCDC3E08D}" type="datetimeFigureOut">
              <a:rPr lang="es-MX" smtClean="0"/>
              <a:t>30/09/2016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E87C-92B6-47F6-A09E-5783A2852F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7232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236-4A87-4286-9321-0AFBCDC3E08D}" type="datetimeFigureOut">
              <a:rPr lang="es-MX" smtClean="0"/>
              <a:t>30/09/2016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E87C-92B6-47F6-A09E-5783A2852F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194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236-4A87-4286-9321-0AFBCDC3E08D}" type="datetimeFigureOut">
              <a:rPr lang="es-MX" smtClean="0"/>
              <a:t>30/09/2016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E87C-92B6-47F6-A09E-5783A2852F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3833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236-4A87-4286-9321-0AFBCDC3E08D}" type="datetimeFigureOut">
              <a:rPr lang="es-MX" smtClean="0"/>
              <a:t>30/09/2016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E87C-92B6-47F6-A09E-5783A2852F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6441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236-4A87-4286-9321-0AFBCDC3E08D}" type="datetimeFigureOut">
              <a:rPr lang="es-MX" smtClean="0"/>
              <a:t>30/09/2016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E87C-92B6-47F6-A09E-5783A2852F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158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236-4A87-4286-9321-0AFBCDC3E08D}" type="datetimeFigureOut">
              <a:rPr lang="es-MX" smtClean="0"/>
              <a:t>30/09/2016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E87C-92B6-47F6-A09E-5783A2852F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5020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236-4A87-4286-9321-0AFBCDC3E08D}" type="datetimeFigureOut">
              <a:rPr lang="es-MX" smtClean="0"/>
              <a:t>30/09/2016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E87C-92B6-47F6-A09E-5783A2852F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781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236-4A87-4286-9321-0AFBCDC3E08D}" type="datetimeFigureOut">
              <a:rPr lang="es-MX" smtClean="0"/>
              <a:t>30/09/2016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E87C-92B6-47F6-A09E-5783A2852F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428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236-4A87-4286-9321-0AFBCDC3E08D}" type="datetimeFigureOut">
              <a:rPr lang="es-MX" smtClean="0"/>
              <a:t>30/09/2016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E87C-92B6-47F6-A09E-5783A2852F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64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236-4A87-4286-9321-0AFBCDC3E08D}" type="datetimeFigureOut">
              <a:rPr lang="es-MX" smtClean="0"/>
              <a:t>30/09/2016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E87C-92B6-47F6-A09E-5783A2852F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883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236-4A87-4286-9321-0AFBCDC3E08D}" type="datetimeFigureOut">
              <a:rPr lang="es-MX" smtClean="0"/>
              <a:t>30/09/2016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E87C-92B6-47F6-A09E-5783A2852F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690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236-4A87-4286-9321-0AFBCDC3E08D}" type="datetimeFigureOut">
              <a:rPr lang="es-MX" smtClean="0"/>
              <a:t>30/09/2016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E87C-92B6-47F6-A09E-5783A2852F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748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4236-4A87-4286-9321-0AFBCDC3E08D}" type="datetimeFigureOut">
              <a:rPr lang="es-MX" smtClean="0"/>
              <a:t>30/09/2016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E87C-92B6-47F6-A09E-5783A2852F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377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264236-4A87-4286-9321-0AFBCDC3E08D}" type="datetimeFigureOut">
              <a:rPr lang="es-MX" smtClean="0"/>
              <a:t>30/09/2016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7B9E87C-92B6-47F6-A09E-5783A2852F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380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000">
            <a:off x="949194" y="3254995"/>
            <a:ext cx="9755187" cy="550333"/>
          </a:xfrm>
        </p:spPr>
        <p:txBody>
          <a:bodyPr>
            <a:noAutofit/>
          </a:bodyPr>
          <a:lstStyle/>
          <a:p>
            <a:r>
              <a:rPr lang="es-MX" sz="3600" dirty="0" smtClean="0">
                <a:solidFill>
                  <a:schemeClr val="tx1"/>
                </a:solidFill>
              </a:rPr>
              <a:t>PARA LOS QUE VIVIMOS EN LAS METROPOLIS, DECIMOS QUE RESPIRAMOS:</a:t>
            </a:r>
          </a:p>
          <a:p>
            <a:r>
              <a:rPr lang="es-MX" sz="3600" smtClean="0"/>
              <a:t>“Hidrógeno, </a:t>
            </a:r>
            <a:r>
              <a:rPr lang="es-MX" sz="3600" dirty="0" smtClean="0"/>
              <a:t>OXÍGENO Y </a:t>
            </a:r>
            <a:r>
              <a:rPr lang="es-MX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PUBLICIDAD</a:t>
            </a:r>
            <a:r>
              <a:rPr lang="es-MX" sz="3600" dirty="0" smtClean="0"/>
              <a:t>”</a:t>
            </a:r>
            <a:endParaRPr lang="es-MX" sz="3600" dirty="0"/>
          </a:p>
        </p:txBody>
      </p:sp>
      <p:sp>
        <p:nvSpPr>
          <p:cNvPr id="5" name="Rectángulo redondeado 4"/>
          <p:cNvSpPr/>
          <p:nvPr/>
        </p:nvSpPr>
        <p:spPr>
          <a:xfrm rot="21417545">
            <a:off x="1545771" y="827314"/>
            <a:ext cx="9013372" cy="21727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 . O . P.</a:t>
            </a:r>
            <a:endParaRPr lang="es-MX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216049" y="6312665"/>
            <a:ext cx="497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Elaborado por: T.C.C. Hugo Eduardo Armas Méndez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4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410" y="334107"/>
            <a:ext cx="10396882" cy="1151965"/>
          </a:xfrm>
        </p:spPr>
        <p:txBody>
          <a:bodyPr/>
          <a:lstStyle/>
          <a:p>
            <a:r>
              <a:rPr lang="es-MX" dirty="0" smtClean="0"/>
              <a:t>                  NEURO MARKETING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812410" y="1781494"/>
            <a:ext cx="10394707" cy="331118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 </a:t>
            </a:r>
            <a:r>
              <a:rPr lang="es-MX" sz="2600" cap="none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(MAXIMARKETING, ENDOMARKETING, NEW MARKETING)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s-MX" sz="2600" cap="none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HAY MUCHO POR VER, CONOCER, PROBAR Y EVALUAR.</a:t>
            </a:r>
          </a:p>
          <a:p>
            <a:pPr marL="0" indent="0" algn="ctr">
              <a:buNone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 MENTE CONSUMIDORA TIENE OBJETIVOS PREFERENCIALES. 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ORIENTAR AL MERCADO DESORIENTADO A CAUSA DE GRAN CANTIDAD DE OPCIONES, DANDO ARGUMENTOS SÓLIDOS CON ESTUDIOS DE MERCADO INNOVADORES.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5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40676" y="3024553"/>
            <a:ext cx="11296357" cy="170219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718" y="1220373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s-MX" sz="4400" dirty="0" smtClean="0"/>
              <a:t>CUANDO LA PUBLICIDAD HACE SU TRABAJO, MILES DE PERSONAS HACEN EL SUYO.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-178934" y="1997611"/>
            <a:ext cx="11676185" cy="37560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40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MX" sz="4000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 PUBLICIDAD: </a:t>
            </a:r>
          </a:p>
          <a:p>
            <a:pPr marL="0" indent="0" algn="ctr">
              <a:buNone/>
            </a:pPr>
            <a:r>
              <a:rPr lang="es-MX" sz="4000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 GRAN INDUSTRIA DE LA PERSUACIÓN.</a:t>
            </a:r>
            <a:endParaRPr lang="es-MX" sz="4000" b="1" cap="none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929611" y="6026223"/>
            <a:ext cx="484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Elaborado por: </a:t>
            </a:r>
            <a:r>
              <a:rPr lang="es-MX" dirty="0">
                <a:solidFill>
                  <a:schemeClr val="bg1"/>
                </a:solidFill>
              </a:rPr>
              <a:t>T.C.C. Hugo </a:t>
            </a:r>
            <a:r>
              <a:rPr lang="es-MX" dirty="0" smtClean="0">
                <a:solidFill>
                  <a:schemeClr val="bg1"/>
                </a:solidFill>
              </a:rPr>
              <a:t>Eduardo Armas Méndez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8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375" y="672333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s-MX" cap="none" dirty="0"/>
              <a:t>T</a:t>
            </a:r>
            <a:r>
              <a:rPr lang="es-MX" cap="none" dirty="0" smtClean="0"/>
              <a:t>e levantas de tu colchón            … te bañas con               que te vuelve a la vida…</a:t>
            </a:r>
            <a:endParaRPr lang="es-MX" cap="none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460375" y="2680570"/>
            <a:ext cx="7853915" cy="638827"/>
          </a:xfrm>
        </p:spPr>
        <p:txBody>
          <a:bodyPr/>
          <a:lstStyle/>
          <a:p>
            <a:pPr marL="0" indent="0">
              <a:buNone/>
            </a:pPr>
            <a:r>
              <a:rPr lang="es-MX" sz="2800" dirty="0" smtClean="0"/>
              <a:t>DESAYUNAS CORN FLAKES Y DESPIERTAS A LO NESCAFÉ…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5" name="AutoShape 2" descr="Resultado de imagen para zes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8" name="Grupo 7"/>
          <p:cNvGrpSpPr/>
          <p:nvPr/>
        </p:nvGrpSpPr>
        <p:grpSpPr>
          <a:xfrm>
            <a:off x="0" y="1668"/>
            <a:ext cx="11523677" cy="6358758"/>
            <a:chOff x="0" y="1668"/>
            <a:chExt cx="11523677" cy="6358758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73126" y="1668"/>
              <a:ext cx="1341329" cy="1341329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6150" y="994301"/>
              <a:ext cx="1257300" cy="1066800"/>
            </a:xfrm>
            <a:prstGeom prst="rect">
              <a:avLst/>
            </a:prstGeom>
          </p:spPr>
        </p:pic>
        <p:grpSp>
          <p:nvGrpSpPr>
            <p:cNvPr id="6" name="Grupo 5"/>
            <p:cNvGrpSpPr/>
            <p:nvPr/>
          </p:nvGrpSpPr>
          <p:grpSpPr>
            <a:xfrm>
              <a:off x="0" y="2298715"/>
              <a:ext cx="11523677" cy="4061711"/>
              <a:chOff x="0" y="2298715"/>
              <a:chExt cx="11523677" cy="4061711"/>
            </a:xfrm>
          </p:grpSpPr>
          <p:pic>
            <p:nvPicPr>
              <p:cNvPr id="16" name="Imagen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4357996"/>
                <a:ext cx="3486150" cy="1314450"/>
              </a:xfrm>
              <a:prstGeom prst="rect">
                <a:avLst/>
              </a:prstGeom>
            </p:spPr>
          </p:pic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130268">
                <a:off x="3321095" y="2837733"/>
                <a:ext cx="2548615" cy="352269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  <p:pic>
            <p:nvPicPr>
              <p:cNvPr id="13" name="Imagen 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6847" y="2903302"/>
                <a:ext cx="4849212" cy="271555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05625" y="2298715"/>
                <a:ext cx="1618052" cy="161805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6700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833230" y="2552132"/>
            <a:ext cx="8979595" cy="3728808"/>
            <a:chOff x="2103088" y="2529901"/>
            <a:chExt cx="8979595" cy="3728808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2189" y="2792875"/>
              <a:ext cx="4030494" cy="30073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9348" y="2529901"/>
              <a:ext cx="2143125" cy="21431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0981" y="3837436"/>
              <a:ext cx="2552700" cy="17907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4371" y="2840987"/>
              <a:ext cx="2097711" cy="9597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8373" y="4296559"/>
              <a:ext cx="2324100" cy="1962150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48335" y="3601463"/>
              <a:ext cx="3133725" cy="2085975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03088" y="2954642"/>
              <a:ext cx="2505075" cy="1819275"/>
            </a:xfrm>
            <a:prstGeom prst="rect">
              <a:avLst/>
            </a:prstGeom>
          </p:spPr>
        </p:pic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9">
            <a:clrChange>
              <a:clrFrom>
                <a:srgbClr val="AACDE0"/>
              </a:clrFrom>
              <a:clrTo>
                <a:srgbClr val="AACDE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33230" y="546949"/>
            <a:ext cx="2800350" cy="16287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975" y="572382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TRABAJAS O ESTUDIAS… TE SUBES A TU VOCHO…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0" y="1577393"/>
            <a:ext cx="10529361" cy="4446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 smtClean="0"/>
              <a:t>NISSAN </a:t>
            </a:r>
            <a:r>
              <a:rPr lang="es-MX" sz="2800" dirty="0"/>
              <a:t>O</a:t>
            </a:r>
            <a:r>
              <a:rPr lang="es-MX" sz="2800" dirty="0" smtClean="0"/>
              <a:t> FORD Y MANEJAS VIENDO ANUNCIOS POR TODOS LADOS:</a:t>
            </a:r>
            <a:endParaRPr lang="es-MX" dirty="0"/>
          </a:p>
          <a:p>
            <a:r>
              <a:rPr lang="es-MX" dirty="0" smtClean="0">
                <a:latin typeface="Arial Black" panose="020B0A04020102020204" pitchFamily="34" charset="0"/>
              </a:rPr>
              <a:t>MELOX</a:t>
            </a:r>
          </a:p>
          <a:p>
            <a:r>
              <a:rPr lang="es-MX" dirty="0" smtClean="0">
                <a:latin typeface="Arial Black" panose="020B0A04020102020204" pitchFamily="34" charset="0"/>
              </a:rPr>
              <a:t>HOMEX</a:t>
            </a:r>
          </a:p>
          <a:p>
            <a:r>
              <a:rPr lang="es-MX" dirty="0" smtClean="0">
                <a:latin typeface="Arial Black" panose="020B0A04020102020204" pitchFamily="34" charset="0"/>
              </a:rPr>
              <a:t>ELECTROLIT</a:t>
            </a:r>
          </a:p>
          <a:p>
            <a:r>
              <a:rPr lang="es-MX" dirty="0" smtClean="0">
                <a:latin typeface="Arial Black" panose="020B0A04020102020204" pitchFamily="34" charset="0"/>
              </a:rPr>
              <a:t>ASPIRINAS</a:t>
            </a:r>
          </a:p>
          <a:p>
            <a:r>
              <a:rPr lang="es-MX" dirty="0" smtClean="0">
                <a:latin typeface="Arial Black" panose="020B0A04020102020204" pitchFamily="34" charset="0"/>
              </a:rPr>
              <a:t>VIVE 100</a:t>
            </a:r>
          </a:p>
          <a:p>
            <a:r>
              <a:rPr lang="es-MX" dirty="0" smtClean="0">
                <a:latin typeface="Arial Black" panose="020B0A04020102020204" pitchFamily="34" charset="0"/>
              </a:rPr>
              <a:t>CASAS, COCHES… COMPUS</a:t>
            </a:r>
            <a:endParaRPr lang="es-MX" dirty="0"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91071" y="1027806"/>
            <a:ext cx="2314575" cy="1971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AutoShape 2" descr="Resultado de imagen para mel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06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724849" y="3221107"/>
            <a:ext cx="10394707" cy="3311189"/>
          </a:xfrm>
        </p:spPr>
        <p:txBody>
          <a:bodyPr/>
          <a:lstStyle/>
          <a:p>
            <a:pPr algn="just"/>
            <a:r>
              <a:rPr lang="es-MX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ENCIENDES LA RADIO… (…)… Y UN MAR DE SPOTS INVADEN LAS 52 EMISORAS QUE EN GUADALAJARA NOS GOLPEAN LOS OIDOS, CON 500 ANUNCIOS APROXIMADAMENTE POR DÍA, POR EMISORA (INCLUIDOS LOS INSUFRIBLES MENSAJES OBLIGATORIOS DEL INE (IFE-PARTIDOS).</a:t>
            </a:r>
            <a:endParaRPr lang="es-MX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12" y="381993"/>
            <a:ext cx="5312889" cy="37977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1932" t="673"/>
          <a:stretch/>
        </p:blipFill>
        <p:spPr>
          <a:xfrm>
            <a:off x="5621453" y="381994"/>
            <a:ext cx="5996994" cy="379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6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93" y="523384"/>
            <a:ext cx="5091784" cy="37849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323804" y="523384"/>
            <a:ext cx="8960873" cy="939656"/>
          </a:xfrm>
        </p:spPr>
        <p:txBody>
          <a:bodyPr>
            <a:normAutofit fontScale="85000" lnSpcReduction="10000"/>
          </a:bodyPr>
          <a:lstStyle/>
          <a:p>
            <a:r>
              <a:rPr lang="es-MX" sz="2400" dirty="0" smtClean="0"/>
              <a:t>Llegas </a:t>
            </a:r>
            <a:r>
              <a:rPr lang="es-MX" sz="2400" dirty="0" smtClean="0"/>
              <a:t>A TU AMBIENTE DE TRABAJO Y ENCIENDES TU APPLE, VAIO, TOSHIBA, ACER…</a:t>
            </a:r>
          </a:p>
          <a:p>
            <a:r>
              <a:rPr lang="es-MX" sz="2400" dirty="0" smtClean="0"/>
              <a:t>ABRES TU COCA-COLA, </a:t>
            </a:r>
            <a:r>
              <a:rPr lang="es-MX" sz="2400" dirty="0"/>
              <a:t>O</a:t>
            </a:r>
            <a:r>
              <a:rPr lang="es-MX" sz="2400" dirty="0" smtClean="0"/>
              <a:t> TE ESCAPAS A STARBUCKS, COMES EN MC DONALDS O KFC</a:t>
            </a:r>
          </a:p>
          <a:p>
            <a:endParaRPr lang="es-MX" dirty="0" smtClean="0"/>
          </a:p>
        </p:txBody>
      </p:sp>
      <p:grpSp>
        <p:nvGrpSpPr>
          <p:cNvPr id="10" name="Grupo 9"/>
          <p:cNvGrpSpPr/>
          <p:nvPr/>
        </p:nvGrpSpPr>
        <p:grpSpPr>
          <a:xfrm>
            <a:off x="0" y="4705856"/>
            <a:ext cx="9083523" cy="1599055"/>
            <a:chOff x="0" y="4705856"/>
            <a:chExt cx="9083523" cy="1599055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718507"/>
              <a:ext cx="6802010" cy="15798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1593" y="4705856"/>
              <a:ext cx="2481930" cy="15990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375" y="1388337"/>
            <a:ext cx="1914525" cy="239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87682" y="4158184"/>
            <a:ext cx="694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Y POR LA NOCHE LLEGAS A TU CASA Y TE RECIBE LA REYNA DEL HOGAR: </a:t>
            </a:r>
            <a:r>
              <a:rPr lang="es-MX" dirty="0"/>
              <a:t>¡</a:t>
            </a:r>
            <a:r>
              <a:rPr lang="es-MX" dirty="0" smtClean="0"/>
              <a:t>TU TV!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402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SÍ </a:t>
            </a:r>
            <a:r>
              <a:rPr lang="es-MX" dirty="0"/>
              <a:t>¡</a:t>
            </a:r>
            <a:r>
              <a:rPr lang="es-MX" dirty="0" smtClean="0"/>
              <a:t>TODO SE MUEVE POR MARCAS!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400" dirty="0" smtClean="0"/>
              <a:t>QUE SON ALGO ASÍ COMO “</a:t>
            </a: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TATUAJES MENTALES</a:t>
            </a:r>
            <a:r>
              <a:rPr lang="es-MX" sz="2400" dirty="0" smtClean="0"/>
              <a:t>”</a:t>
            </a:r>
          </a:p>
          <a:p>
            <a:pPr marL="0" indent="0">
              <a:buNone/>
            </a:pPr>
            <a:r>
              <a:rPr lang="es-MX" sz="2400" dirty="0" smtClean="0"/>
              <a:t>POR EJEMPLO:</a:t>
            </a:r>
          </a:p>
          <a:p>
            <a:r>
              <a:rPr lang="es-MX" sz="2400" dirty="0" smtClean="0"/>
              <a:t> “ GENOPRAZOL PARA… ”</a:t>
            </a:r>
          </a:p>
          <a:p>
            <a:r>
              <a:rPr lang="es-MX" sz="2400" dirty="0"/>
              <a:t> </a:t>
            </a:r>
            <a:r>
              <a:rPr lang="es-MX" sz="2400" dirty="0" smtClean="0"/>
              <a:t>“ Y LA CHEYENE APÁ? ”</a:t>
            </a:r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r>
              <a:rPr lang="es-MX" sz="2400" dirty="0" smtClean="0"/>
              <a:t>Y SI ES CANTADITO Y EXITOSO ES UN </a:t>
            </a:r>
            <a:r>
              <a:rPr lang="es-MX" sz="24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“BRANDING SONORO”</a:t>
            </a:r>
            <a:endParaRPr lang="es-MX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064" y="2843624"/>
            <a:ext cx="3362178" cy="15655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5883" b="8090"/>
          <a:stretch/>
        </p:blipFill>
        <p:spPr>
          <a:xfrm>
            <a:off x="7758772" y="2821590"/>
            <a:ext cx="3495382" cy="15896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840" y="1564947"/>
            <a:ext cx="2243245" cy="1168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222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5457" y="0"/>
            <a:ext cx="10396882" cy="1151965"/>
          </a:xfrm>
        </p:spPr>
        <p:txBody>
          <a:bodyPr/>
          <a:lstStyle/>
          <a:p>
            <a:r>
              <a:rPr lang="es-MX" dirty="0" smtClean="0"/>
              <a:t>CAMPAÑAS PUBLICITARIAS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0" y="304934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lOS PUBLICISTAS CONTAMOS HISTORIAS ESTUDIADAS, REFLEXIONADAS, CON ESTRATEGIAS Mercadológicas APLICADAS BUSCANDO VENDER BENEFICIOS.</a:t>
            </a:r>
          </a:p>
          <a:p>
            <a:pPr marL="0" indent="0">
              <a:buNone/>
            </a:pPr>
            <a:r>
              <a:rPr lang="es-MX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*** SIN OLVIDAR QUE EL PRODUCTO ES LA ESTRELLA DE LA PELICULA  ***</a:t>
            </a:r>
            <a:endParaRPr lang="es-MX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utoShape 2" descr="Resultado de imagen para campañas de publicidad exitos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14" name="Grupo 13"/>
          <p:cNvGrpSpPr/>
          <p:nvPr/>
        </p:nvGrpSpPr>
        <p:grpSpPr>
          <a:xfrm>
            <a:off x="0" y="1860349"/>
            <a:ext cx="11657428" cy="3800740"/>
            <a:chOff x="0" y="1828351"/>
            <a:chExt cx="11657428" cy="380074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7019" y="3963260"/>
              <a:ext cx="5830409" cy="16658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295425"/>
              <a:ext cx="4167260" cy="23336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59594" y="1828351"/>
              <a:ext cx="2597834" cy="22731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63627" y="2925808"/>
              <a:ext cx="2867025" cy="1600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1333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530" y="-88226"/>
            <a:ext cx="10396882" cy="1151965"/>
          </a:xfrm>
        </p:spPr>
        <p:txBody>
          <a:bodyPr/>
          <a:lstStyle/>
          <a:p>
            <a:r>
              <a:rPr lang="es-MX" dirty="0" smtClean="0"/>
              <a:t>         HISTORIA DE LA PUBLICIDAD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0" y="779254"/>
            <a:ext cx="6193064" cy="5486400"/>
          </a:xfrm>
        </p:spPr>
        <p:txBody>
          <a:bodyPr>
            <a:normAutofit/>
          </a:bodyPr>
          <a:lstStyle/>
          <a:p>
            <a:pPr algn="ctr"/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TODO LO QUE POR ESTE MUNDO PASA, TIENE SU HISTORIA.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LA PUBLICIDAD EN SUS ORÍGENES NOS DEJA RASTROS DESDE LA BABILONIA MILENARIA CON PLACAS DE ARCILLA, DONDE ANUNCIABAN VENTA Y BÚSQUEDA DE ESCLAVOS O TERRENOS </a:t>
            </a:r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 LOS “SIQUIS” (PREGONEROS) QUE GRITABAN PUEBLO POR PUEBLO: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MX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SI ALGUIEN QUIERE O NECESITA ALGÚN SERVICIO O PRODUCTO…</a:t>
            </a:r>
          </a:p>
          <a:p>
            <a:pPr marL="0" indent="0">
              <a:buNone/>
            </a:pPr>
            <a:endParaRPr lang="es-MX" dirty="0"/>
          </a:p>
        </p:txBody>
      </p:sp>
      <p:grpSp>
        <p:nvGrpSpPr>
          <p:cNvPr id="7" name="Grupo 6"/>
          <p:cNvGrpSpPr/>
          <p:nvPr/>
        </p:nvGrpSpPr>
        <p:grpSpPr>
          <a:xfrm>
            <a:off x="6193064" y="1063739"/>
            <a:ext cx="5607535" cy="5089374"/>
            <a:chOff x="6193064" y="1063739"/>
            <a:chExt cx="5607535" cy="5089374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3064" y="1447253"/>
              <a:ext cx="3595028" cy="271322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75263" y="1063739"/>
              <a:ext cx="2825336" cy="282533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15041" y="3907558"/>
              <a:ext cx="4009920" cy="224555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7558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85801" y="3592379"/>
            <a:ext cx="10034952" cy="1655596"/>
            <a:chOff x="685801" y="3592379"/>
            <a:chExt cx="10034952" cy="1655596"/>
          </a:xfrm>
        </p:grpSpPr>
        <p:sp>
          <p:nvSpPr>
            <p:cNvPr id="6" name="Rectángulo redondeado 5"/>
            <p:cNvSpPr/>
            <p:nvPr/>
          </p:nvSpPr>
          <p:spPr>
            <a:xfrm>
              <a:off x="7594209" y="3592379"/>
              <a:ext cx="3126544" cy="1655595"/>
            </a:xfrm>
            <a:prstGeom prst="roundRect">
              <a:avLst/>
            </a:prstGeom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4140005" y="3592379"/>
              <a:ext cx="3126544" cy="1655595"/>
            </a:xfrm>
            <a:prstGeom prst="roundRect">
              <a:avLst/>
            </a:prstGeom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" name="Rectángulo redondeado 3"/>
            <p:cNvSpPr/>
            <p:nvPr/>
          </p:nvSpPr>
          <p:spPr>
            <a:xfrm>
              <a:off x="685801" y="3592380"/>
              <a:ext cx="3126544" cy="1655595"/>
            </a:xfrm>
            <a:prstGeom prst="roundRect">
              <a:avLst/>
            </a:prstGeom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                           EL MERCADO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868680" y="1936787"/>
            <a:ext cx="10394707" cy="3311189"/>
          </a:xfrm>
        </p:spPr>
        <p:txBody>
          <a:bodyPr/>
          <a:lstStyle/>
          <a:p>
            <a:r>
              <a:rPr lang="es-MX" sz="2400" dirty="0" smtClean="0"/>
              <a:t>EN BUSCA DE SATISFACER NECESIDADES, DIFERENTES TENDENCIAS, SE ORIENTAN AL MERCADO MÁS CONVENIENTE.</a:t>
            </a:r>
          </a:p>
          <a:p>
            <a:pPr marL="0" indent="0">
              <a:buNone/>
            </a:pPr>
            <a:endParaRPr lang="es-MX" sz="3200" b="1" cap="none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0" indent="0">
              <a:buNone/>
            </a:pPr>
            <a:r>
              <a:rPr lang="es-MX" sz="32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</a:t>
            </a:r>
            <a:r>
              <a:rPr lang="es-MX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SENSACIONES                   EMOCIONES                PERCEPCIONES </a:t>
            </a:r>
            <a:endParaRPr lang="es-MX" sz="3200" b="1" cap="non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889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792</TotalTime>
  <Words>438</Words>
  <Application>Microsoft Office PowerPoint</Application>
  <PresentationFormat>Personalizado</PresentationFormat>
  <Paragraphs>46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Evento principal</vt:lpstr>
      <vt:lpstr>Presentación de PowerPoint</vt:lpstr>
      <vt:lpstr>Te levantas de tu colchón            … te bañas con               que te vuelve a la vida…</vt:lpstr>
      <vt:lpstr>TRABAJAS O ESTUDIAS… TE SUBES A TU VOCHO… </vt:lpstr>
      <vt:lpstr>Presentación de PowerPoint</vt:lpstr>
      <vt:lpstr>Presentación de PowerPoint</vt:lpstr>
      <vt:lpstr>SÍ ¡TODO SE MUEVE POR MARCAS! </vt:lpstr>
      <vt:lpstr>CAMPAÑAS PUBLICITARIAS</vt:lpstr>
      <vt:lpstr>         HISTORIA DE LA PUBLICIDAD</vt:lpstr>
      <vt:lpstr>                            EL MERCADO</vt:lpstr>
      <vt:lpstr>                  NEURO MARKETING</vt:lpstr>
      <vt:lpstr>CUANDO LA PUBLICIDAD HACE SU TRABAJO, MILES DE PERSONAS HACEN EL SUYO.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H.O.P</dc:title>
  <dc:creator>home</dc:creator>
  <cp:lastModifiedBy>UDE</cp:lastModifiedBy>
  <cp:revision>48</cp:revision>
  <dcterms:created xsi:type="dcterms:W3CDTF">2016-01-14T22:02:40Z</dcterms:created>
  <dcterms:modified xsi:type="dcterms:W3CDTF">2016-09-30T21:05:25Z</dcterms:modified>
</cp:coreProperties>
</file>