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1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DE" initials="U" lastIdx="39" clrIdx="0"/>
  <p:cmAuthor id="1" name="Ruth Dayra" initials="R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>
      <p:cViewPr>
        <p:scale>
          <a:sx n="94" d="100"/>
          <a:sy n="94" d="100"/>
        </p:scale>
        <p:origin x="-127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387FFA-2C14-4705-9312-771968F790B2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74CEAF-80E9-4FCF-8DE2-B73D259C7A59}" type="datetimeFigureOut">
              <a:rPr lang="es-MX" smtClean="0"/>
              <a:t>21/09/2016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2988" y="1089025"/>
            <a:ext cx="6462712" cy="10795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</a:rPr>
              <a:t>VENTAJAS</a:t>
            </a:r>
            <a:r>
              <a:rPr lang="es-MX" sz="4000" b="1" dirty="0" smtClean="0">
                <a:latin typeface="Agency FB" pitchFamily="34" charset="0"/>
              </a:rPr>
              <a:t> &amp; </a:t>
            </a:r>
            <a:r>
              <a:rPr lang="es-MX" sz="4000" b="1" dirty="0" smtClean="0">
                <a:solidFill>
                  <a:schemeClr val="bg2">
                    <a:lumMod val="75000"/>
                  </a:schemeClr>
                </a:solidFill>
                <a:latin typeface="Agency FB" pitchFamily="34" charset="0"/>
              </a:rPr>
              <a:t>DESVENTAJAS</a:t>
            </a:r>
            <a:endParaRPr lang="es-MX" sz="4000" b="1" dirty="0">
              <a:solidFill>
                <a:schemeClr val="bg2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9512" y="1628800"/>
            <a:ext cx="7920880" cy="22159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3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MEDIOS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115616" y="4005263"/>
            <a:ext cx="6480175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2200" b="1" dirty="0" smtClean="0"/>
              <a:t>Elaborado por: T.C.C. </a:t>
            </a:r>
            <a:r>
              <a:rPr lang="es-MX" sz="2200" b="1" dirty="0"/>
              <a:t>Hugo </a:t>
            </a:r>
            <a:r>
              <a:rPr lang="es-MX" sz="2200" b="1" dirty="0" smtClean="0"/>
              <a:t>Eduardo Armas </a:t>
            </a:r>
            <a:r>
              <a:rPr lang="es-MX" sz="2200" b="1" dirty="0"/>
              <a:t>Méndez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1223963" y="4541838"/>
            <a:ext cx="583247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6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Desventajas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b="1" dirty="0" smtClean="0"/>
              <a:t>Es estático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No tiene sonido, luz, ni brillantes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Según tiraje y demanda pueden agotarse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Se limita a ciertos segmentos de la población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Es lectura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Requiere concentración continua y prolongada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Requiere gasto diario y ocupa lugar acumulable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La tinta ensucia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Por la tarde ya es viejo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75121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598106"/>
            <a:ext cx="7285756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Yu Gothic Light" pitchFamily="34" charset="-128"/>
                <a:ea typeface="Yu Gothic Light" pitchFamily="34" charset="-128"/>
              </a:rPr>
              <a:t>REVISTAS</a:t>
            </a:r>
            <a:endParaRPr lang="es-MX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76275" y="2230438"/>
            <a:ext cx="7354888" cy="5048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defRPr/>
            </a:pPr>
            <a:r>
              <a:rPr lang="es-MX" sz="4000" b="1" dirty="0" smtClean="0">
                <a:solidFill>
                  <a:schemeClr val="bg1">
                    <a:lumMod val="50000"/>
                  </a:schemeClr>
                </a:solidFill>
              </a:rPr>
              <a:t>El medio que da placer</a:t>
            </a:r>
            <a:endParaRPr lang="es-MX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01" name="Picture 5" descr="http://www.theilsmag.com/wp-content/uploads/2013/07/karlie-kloss-vogue-us-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5378941" cy="3675610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84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/>
              <a:t>Es el medio mas personal (Se toma como propio)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Altísima calidad de impresión (100% digital)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Impacto perdurable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Pass </a:t>
            </a:r>
            <a:r>
              <a:rPr lang="es-MX" b="1" dirty="0" err="1" smtClean="0"/>
              <a:t>Along</a:t>
            </a:r>
            <a:r>
              <a:rPr lang="es-MX" b="1" dirty="0" smtClean="0"/>
              <a:t> (</a:t>
            </a:r>
            <a:r>
              <a:rPr lang="es-MX" b="1" dirty="0" err="1" smtClean="0"/>
              <a:t>Prom</a:t>
            </a:r>
            <a:r>
              <a:rPr lang="es-MX" b="1" dirty="0" smtClean="0"/>
              <a:t> = 3.5 personas dependiendo el titulo)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Vas al grupo objetivo (el desperdicio es medible)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Larga Vigencia (3 meses promedio)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Son coleccionables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175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Desventajas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75252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MX" b="1" dirty="0" smtClean="0"/>
              <a:t>Se lleva una cuenta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Tiraje y distribución limitada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ES MUY SELECTIVO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Si en tu suscripción no te llego sales a buscarlo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En punto de venta depende de la portada, puede perderse si no impacta</a:t>
            </a:r>
          </a:p>
        </p:txBody>
      </p:sp>
    </p:spTree>
    <p:extLst>
      <p:ext uri="{BB962C8B-B14F-4D97-AF65-F5344CB8AC3E}">
        <p14:creationId xmlns:p14="http://schemas.microsoft.com/office/powerpoint/2010/main" val="347423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83927" y="836712"/>
            <a:ext cx="7872908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Yu Gothic Light" pitchFamily="34" charset="-128"/>
                <a:ea typeface="Yu Gothic Light" pitchFamily="34" charset="-128"/>
              </a:rPr>
              <a:t>INTERNET</a:t>
            </a:r>
            <a:endParaRPr lang="es-MX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42938" y="2476500"/>
            <a:ext cx="7354887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defRPr/>
            </a:pPr>
            <a:r>
              <a:rPr lang="es-MX" sz="4000" b="1" dirty="0" smtClean="0">
                <a:solidFill>
                  <a:schemeClr val="bg1">
                    <a:lumMod val="50000"/>
                  </a:schemeClr>
                </a:solidFill>
              </a:rPr>
              <a:t>El mundo en un clic</a:t>
            </a:r>
            <a:endParaRPr lang="es-MX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3" name="Picture 5" descr="http://mexico.feebbo.com/blog/wp-content/uploads/2015/04/Feebbo-estudio-de-mercado-encuestas-online-blog-inter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3356991"/>
            <a:ext cx="6408303" cy="3304281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61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136904" cy="5132040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La publicidad online esta disponible las 24 horas del día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Ahorro de tiempo, inmediatamente disponibles al crear tus propios anuncios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Formatos variados (imágenes, videos, audios, etc.)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Flexibilidad de actualización y modificaciones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Más barato que los medios tradicionales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Publicidad medible estrictamente por Google </a:t>
            </a:r>
            <a:r>
              <a:rPr lang="es-MX" b="1" dirty="0" err="1" smtClean="0"/>
              <a:t>Analytics</a:t>
            </a:r>
            <a:endParaRPr lang="es-MX" b="1" dirty="0" smtClean="0"/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Comunicación bidireccional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Efectividad, gracias a las redes sociales se amplia la publicidad online</a:t>
            </a:r>
          </a:p>
          <a:p>
            <a:pPr marL="114300" indent="0">
              <a:buNone/>
            </a:pPr>
            <a:endParaRPr lang="es-MX" b="1" dirty="0"/>
          </a:p>
          <a:p>
            <a:pPr marL="114300" indent="0">
              <a:buNone/>
            </a:pPr>
            <a:endParaRPr lang="es-MX" b="1" dirty="0" smtClean="0"/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96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Saturación de ofertas y anuncios que los usuarios se desinteresan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Solo esta dirigido a los usuarios de la red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Resultados a largo plazo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No todos tienen internet y otros no saben manejar un ordenador</a:t>
            </a:r>
          </a:p>
          <a:p>
            <a:pPr marL="114300" indent="0">
              <a:buNone/>
            </a:pPr>
            <a:endParaRPr lang="es-MX" b="1" dirty="0"/>
          </a:p>
          <a:p>
            <a:r>
              <a:rPr lang="es-MX" b="1" dirty="0" smtClean="0"/>
              <a:t>La competencia detecta con facilidad los movimientos y puede superarte con facilidad</a:t>
            </a:r>
          </a:p>
          <a:p>
            <a:endParaRPr lang="es-MX" b="1" dirty="0"/>
          </a:p>
          <a:p>
            <a:pPr marL="114300" indent="0">
              <a:buNone/>
            </a:pP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Desventajas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950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84815"/>
            <a:ext cx="7620000" cy="1143000"/>
          </a:xfrm>
        </p:spPr>
        <p:txBody>
          <a:bodyPr/>
          <a:lstStyle/>
          <a:p>
            <a:pPr algn="ctr"/>
            <a:r>
              <a:rPr lang="es-MX" dirty="0" smtClean="0">
                <a:latin typeface="+mn-lt"/>
              </a:rPr>
              <a:t>Los Medios</a:t>
            </a:r>
            <a:endParaRPr lang="es-MX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564904"/>
            <a:ext cx="7787208" cy="305752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14300" indent="0" algn="ctr">
              <a:buNone/>
            </a:pPr>
            <a:r>
              <a:rPr lang="es-MX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¡Toma y Usa el que más te convenga!</a:t>
            </a:r>
            <a:endParaRPr lang="es-MX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418687" y="2253889"/>
            <a:ext cx="3384376" cy="108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870787" y="6165304"/>
            <a:ext cx="6480175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2200" b="1" dirty="0" smtClean="0"/>
              <a:t>Elaborado por: T.C.C. </a:t>
            </a:r>
            <a:r>
              <a:rPr lang="es-MX" sz="2200" b="1" dirty="0"/>
              <a:t>Hugo </a:t>
            </a:r>
            <a:r>
              <a:rPr lang="es-MX" sz="2200" b="1" dirty="0" smtClean="0"/>
              <a:t>Eduardo Armas </a:t>
            </a:r>
            <a:r>
              <a:rPr lang="es-MX" sz="2200" b="1" dirty="0"/>
              <a:t>Méndez</a:t>
            </a:r>
          </a:p>
        </p:txBody>
      </p:sp>
    </p:spTree>
    <p:extLst>
      <p:ext uri="{BB962C8B-B14F-4D97-AF65-F5344CB8AC3E}">
        <p14:creationId xmlns:p14="http://schemas.microsoft.com/office/powerpoint/2010/main" val="409561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38" y="2482850"/>
            <a:ext cx="7354887" cy="503238"/>
          </a:xfrm>
        </p:spPr>
        <p:txBody>
          <a:bodyPr rtlCol="0">
            <a:noAutofit/>
          </a:bodyPr>
          <a:lstStyle/>
          <a:p>
            <a:pPr marL="11430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4000" b="1" dirty="0" smtClean="0">
                <a:solidFill>
                  <a:schemeClr val="bg1">
                    <a:lumMod val="50000"/>
                  </a:schemeClr>
                </a:solidFill>
              </a:rPr>
              <a:t>Magia </a:t>
            </a:r>
            <a:r>
              <a:rPr lang="es-MX" sz="4000" b="1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s-MX" sz="4000" b="1" dirty="0" smtClean="0">
                <a:solidFill>
                  <a:schemeClr val="bg1">
                    <a:lumMod val="50000"/>
                  </a:schemeClr>
                </a:solidFill>
              </a:rPr>
              <a:t>ecnológica</a:t>
            </a:r>
            <a:endParaRPr lang="es-MX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620688"/>
            <a:ext cx="828092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Yu Gothic Light" pitchFamily="34" charset="-128"/>
                <a:ea typeface="Yu Gothic Light" pitchFamily="34" charset="-128"/>
              </a:rPr>
              <a:t>TELEVISIÓN</a:t>
            </a:r>
            <a:endParaRPr lang="es-MX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6" name="Picture 5" descr="http://ensincroproducciones.com/wp-content/uploads/imagene-prue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3716338"/>
            <a:ext cx="800100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02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7620000" cy="1143000"/>
          </a:xfrm>
        </p:spPr>
        <p:txBody>
          <a:bodyPr/>
          <a:lstStyle/>
          <a:p>
            <a:pPr algn="ctr"/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Tiene imagen, color, movimiento y sonido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En promedio hay 2 televisores por hogar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No requiere concentración especial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Es gratis para el público 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Da credibilidad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El costo por millar es muy bajo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Crece más rápido tecnología y volumen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Llega a todos los niveles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Mayor alcance y penetración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s-MX" b="1" dirty="0" smtClean="0"/>
              <a:t>Es un bien inmueble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32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Desventajas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7620000" cy="47921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b="1" dirty="0" smtClean="0"/>
              <a:t>Requiere de altas inversiones para el anunciante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Requiere de atención visual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Requiere producción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Altos costos de operación </a:t>
            </a:r>
            <a:endParaRPr lang="es-MX" dirty="0" smtClean="0"/>
          </a:p>
          <a:p>
            <a:r>
              <a:rPr lang="es-MX" b="1" dirty="0" smtClean="0"/>
              <a:t>Poco tiempo para anunciarse, la mayoría de los anuncios son de 30 segundos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El sentimiento del espectador fluctúa en negativo y positivo</a:t>
            </a:r>
          </a:p>
        </p:txBody>
      </p:sp>
    </p:spTree>
    <p:extLst>
      <p:ext uri="{BB962C8B-B14F-4D97-AF65-F5344CB8AC3E}">
        <p14:creationId xmlns:p14="http://schemas.microsoft.com/office/powerpoint/2010/main" val="643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http://imagenesparaimprimir.com/wp-content/uploads/2015/07/music-dande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27388"/>
            <a:ext cx="7162800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915864" y="476672"/>
            <a:ext cx="6912768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Yu Gothic Light" pitchFamily="34" charset="-128"/>
                <a:ea typeface="Yu Gothic Light" pitchFamily="34" charset="-128"/>
              </a:rPr>
              <a:t>RADIO</a:t>
            </a:r>
            <a:endParaRPr lang="es-MX" sz="1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42938" y="2620963"/>
            <a:ext cx="7354887" cy="503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defRPr/>
            </a:pPr>
            <a:r>
              <a:rPr lang="es-MX" sz="4000" b="1" dirty="0" smtClean="0">
                <a:solidFill>
                  <a:schemeClr val="bg1">
                    <a:lumMod val="50000"/>
                  </a:schemeClr>
                </a:solidFill>
              </a:rPr>
              <a:t>El gran show de la imaginación</a:t>
            </a:r>
            <a:endParaRPr lang="es-MX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49" name="Picture 7" descr="http://2.bp.blogspot.com/-AtAU9r1RA1o/VEG_zWCdYnI/AAAAAAAAAQM/hDPtYo4k5Lo/s1600/rad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789363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b="1" dirty="0" smtClean="0"/>
              <a:t>Llega a todos los niveles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Llega al segmento elegido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Bajos costos de producción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Muy accesible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Baja inversión para anunciarse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El único medio integrado al coche de fábrica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No cuesta al público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No requiere concentración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3.5 aparatos por hora</a:t>
            </a:r>
          </a:p>
          <a:p>
            <a:pPr marL="114300" indent="0">
              <a:buNone/>
            </a:pPr>
            <a:endParaRPr lang="es-MX" dirty="0" smtClean="0"/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959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Desventajas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700808"/>
            <a:ext cx="7620000" cy="3886200"/>
          </a:xfrm>
        </p:spPr>
        <p:txBody>
          <a:bodyPr/>
          <a:lstStyle/>
          <a:p>
            <a:r>
              <a:rPr lang="es-MX" b="1" dirty="0" smtClean="0"/>
              <a:t>La aglomeración de anuncios puede ser bastante lo que su anuncio puede tener la última posición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Medio muy pulverizado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53 emisoras (27 FM y 26 AM)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No tiene imagen, puro sonido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No existe nada impreso, su anuncio se oye y luego se pierde</a:t>
            </a:r>
          </a:p>
          <a:p>
            <a:pPr marL="114300" indent="0">
              <a:lnSpc>
                <a:spcPct val="200000"/>
              </a:lnSpc>
              <a:buNone/>
            </a:pPr>
            <a:endParaRPr lang="es-MX" b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822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757684"/>
            <a:ext cx="7992888" cy="221599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13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Yu Gothic Light" pitchFamily="34" charset="-128"/>
                <a:ea typeface="Yu Gothic Light" pitchFamily="34" charset="-128"/>
              </a:rPr>
              <a:t>PRENSA</a:t>
            </a:r>
            <a:endParaRPr lang="es-MX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42938" y="2720975"/>
            <a:ext cx="7354887" cy="5048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defRPr/>
            </a:pPr>
            <a:r>
              <a:rPr lang="es-MX" sz="4000" b="1" dirty="0" smtClean="0">
                <a:solidFill>
                  <a:schemeClr val="bg1">
                    <a:lumMod val="50000"/>
                  </a:schemeClr>
                </a:solidFill>
              </a:rPr>
              <a:t>La información en tu manos</a:t>
            </a:r>
            <a:endParaRPr lang="es-MX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220" name="Picture 5" descr="http://www.clasesdeperiodismo.com/wp-content/uploads/2016/01/the-boston-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354388"/>
            <a:ext cx="6570663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33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7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s-MX" b="1" dirty="0" smtClean="0"/>
              <a:t>Actitud positiva del consumidor hacia esta fuente de anuncio</a:t>
            </a:r>
          </a:p>
          <a:p>
            <a:pPr>
              <a:lnSpc>
                <a:spcPct val="120000"/>
              </a:lnSpc>
            </a:pPr>
            <a:r>
              <a:rPr lang="es-MX" b="1" dirty="0" smtClean="0"/>
              <a:t>Comparación al ir de compras, muchos compradores lo utilizan para comparar precios y beneficios, es bueno cuando tienes una ventaja competitiva obvia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Es tangible 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Tiene color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Formato llamativo al gusto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Informe retentivo y repetitivo a voluntad</a:t>
            </a:r>
          </a:p>
          <a:p>
            <a:pPr>
              <a:lnSpc>
                <a:spcPct val="200000"/>
              </a:lnSpc>
            </a:pPr>
            <a:r>
              <a:rPr lang="es-MX" b="1" dirty="0" smtClean="0"/>
              <a:t>Medio tradicional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98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541</Words>
  <Application>Microsoft Office PowerPoint</Application>
  <PresentationFormat>Presentación en pantalla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Adyacencia</vt:lpstr>
      <vt:lpstr>Presentación de PowerPoint</vt:lpstr>
      <vt:lpstr>Presentación de PowerPoint</vt:lpstr>
      <vt:lpstr>Ventajas</vt:lpstr>
      <vt:lpstr>Desventajas</vt:lpstr>
      <vt:lpstr>Presentación de PowerPoint</vt:lpstr>
      <vt:lpstr>Ventajas</vt:lpstr>
      <vt:lpstr>Desventajas</vt:lpstr>
      <vt:lpstr>Presentación de PowerPoint</vt:lpstr>
      <vt:lpstr>Ventajas</vt:lpstr>
      <vt:lpstr>Desventajas</vt:lpstr>
      <vt:lpstr>Presentación de PowerPoint</vt:lpstr>
      <vt:lpstr>Ventajas</vt:lpstr>
      <vt:lpstr>Desventajas</vt:lpstr>
      <vt:lpstr>Presentación de PowerPoint</vt:lpstr>
      <vt:lpstr>Ventajas</vt:lpstr>
      <vt:lpstr>Desventajas</vt:lpstr>
      <vt:lpstr>Los Medios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One</dc:creator>
  <cp:lastModifiedBy>Ruth Dayra</cp:lastModifiedBy>
  <cp:revision>30</cp:revision>
  <dcterms:created xsi:type="dcterms:W3CDTF">2016-05-26T20:45:47Z</dcterms:created>
  <dcterms:modified xsi:type="dcterms:W3CDTF">2016-09-21T17:32:55Z</dcterms:modified>
</cp:coreProperties>
</file>