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3" r:id="rId8"/>
    <p:sldId id="260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89D4-6005-42E6-8321-9D82CB9F4CFB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C04C-1D0B-4F32-A8B0-FCDAB4529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1118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89D4-6005-42E6-8321-9D82CB9F4CFB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C04C-1D0B-4F32-A8B0-FCDAB4529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30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89D4-6005-42E6-8321-9D82CB9F4CFB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C04C-1D0B-4F32-A8B0-FCDAB4529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718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89D4-6005-42E6-8321-9D82CB9F4CFB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C04C-1D0B-4F32-A8B0-FCDAB4529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593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89D4-6005-42E6-8321-9D82CB9F4CFB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C04C-1D0B-4F32-A8B0-FCDAB4529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478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89D4-6005-42E6-8321-9D82CB9F4CFB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C04C-1D0B-4F32-A8B0-FCDAB4529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708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89D4-6005-42E6-8321-9D82CB9F4CFB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C04C-1D0B-4F32-A8B0-FCDAB4529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27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89D4-6005-42E6-8321-9D82CB9F4CFB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C04C-1D0B-4F32-A8B0-FCDAB4529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987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89D4-6005-42E6-8321-9D82CB9F4CFB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C04C-1D0B-4F32-A8B0-FCDAB4529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16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89D4-6005-42E6-8321-9D82CB9F4CFB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C04C-1D0B-4F32-A8B0-FCDAB4529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6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89D4-6005-42E6-8321-9D82CB9F4CFB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1C04C-1D0B-4F32-A8B0-FCDAB4529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569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C89D4-6005-42E6-8321-9D82CB9F4CFB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1C04C-1D0B-4F32-A8B0-FCDAB4529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54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2838177"/>
          </a:xfrm>
          <a:solidFill>
            <a:schemeClr val="bg1"/>
          </a:solidFill>
          <a:ln w="88900">
            <a:solidFill>
              <a:srgbClr val="00B050"/>
            </a:solidFill>
          </a:ln>
        </p:spPr>
        <p:txBody>
          <a:bodyPr/>
          <a:lstStyle/>
          <a:p>
            <a:r>
              <a:rPr lang="es-ES" dirty="0" err="1"/>
              <a:t>P</a:t>
            </a:r>
            <a:r>
              <a:rPr lang="es-ES" dirty="0" err="1" smtClean="0"/>
              <a:t>ast</a:t>
            </a:r>
            <a:r>
              <a:rPr lang="es-ES" dirty="0" smtClean="0"/>
              <a:t> </a:t>
            </a:r>
            <a:r>
              <a:rPr lang="es-ES" dirty="0" err="1" smtClean="0"/>
              <a:t>modals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judgments</a:t>
            </a:r>
            <a:r>
              <a:rPr lang="es-ES" dirty="0" smtClean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suggestions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578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584176"/>
          </a:xfrm>
          <a:solidFill>
            <a:schemeClr val="bg1"/>
          </a:solidFill>
          <a:ln w="889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/>
              <a:t>j</a:t>
            </a:r>
            <a:r>
              <a:rPr lang="es-ES" dirty="0" err="1" smtClean="0"/>
              <a:t>udge</a:t>
            </a:r>
            <a:r>
              <a:rPr lang="es-ES" dirty="0" smtClean="0"/>
              <a:t> </a:t>
            </a:r>
            <a:r>
              <a:rPr lang="es-ES" dirty="0" err="1" smtClean="0"/>
              <a:t>past</a:t>
            </a:r>
            <a:r>
              <a:rPr lang="es-ES" dirty="0" smtClean="0"/>
              <a:t> </a:t>
            </a:r>
            <a:r>
              <a:rPr lang="es-ES" dirty="0" err="1" smtClean="0"/>
              <a:t>actions</a:t>
            </a:r>
            <a:r>
              <a:rPr lang="es-ES" dirty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use: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81536" y="2276872"/>
            <a:ext cx="3776464" cy="622920"/>
          </a:xfrm>
          <a:solidFill>
            <a:schemeClr val="bg1"/>
          </a:solidFill>
          <a:ln w="92075">
            <a:solidFill>
              <a:srgbClr val="FF0000"/>
            </a:solidFill>
          </a:ln>
        </p:spPr>
        <p:txBody>
          <a:bodyPr/>
          <a:lstStyle/>
          <a:p>
            <a:r>
              <a:rPr lang="es-ES" dirty="0" err="1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hould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n´t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)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have</a:t>
            </a:r>
            <a:endParaRPr lang="es-ES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endParaRPr lang="es-E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067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920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r>
              <a:rPr lang="es-ES" dirty="0" err="1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hould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n´t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)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have</a:t>
            </a:r>
            <a:endParaRPr lang="es-ES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endParaRPr lang="es-E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1 Títul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88900">
            <a:solidFill>
              <a:srgbClr val="00B050"/>
            </a:solidFill>
          </a:ln>
        </p:spPr>
        <p:txBody>
          <a:bodyPr>
            <a:normAutofit fontScale="97500" lnSpcReduction="10000"/>
          </a:bodyPr>
          <a:lstStyle/>
          <a:p>
            <a:pPr marL="0" indent="0" algn="ctr">
              <a:buNone/>
            </a:pPr>
            <a:endParaRPr lang="es-ES" b="1" dirty="0" smtClean="0"/>
          </a:p>
          <a:p>
            <a:pPr marL="0" indent="0" algn="ctr">
              <a:buNone/>
            </a:pPr>
            <a:r>
              <a:rPr lang="en-US" b="1" dirty="0" smtClean="0"/>
              <a:t>We use </a:t>
            </a:r>
            <a:r>
              <a:rPr lang="en-US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hould </a:t>
            </a: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n´t</a:t>
            </a: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) have </a:t>
            </a:r>
            <a:r>
              <a:rPr lang="en-US" b="1" dirty="0" smtClean="0"/>
              <a:t>when we give an opinion or judgement about a past situation: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Jessica: I didn´t study for the exam.</a:t>
            </a:r>
          </a:p>
          <a:p>
            <a:pPr marL="0" indent="0" algn="ctr">
              <a:buNone/>
            </a:pPr>
            <a:r>
              <a:rPr lang="en-US" b="1" dirty="0" smtClean="0"/>
              <a:t>Me: You </a:t>
            </a:r>
            <a:r>
              <a:rPr lang="en-US" b="1" dirty="0" smtClean="0">
                <a:solidFill>
                  <a:srgbClr val="FF0000"/>
                </a:solidFill>
              </a:rPr>
              <a:t>should´ve studied</a:t>
            </a:r>
            <a:r>
              <a:rPr lang="en-US" b="1" dirty="0" smtClean="0"/>
              <a:t>. It was 50 points.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I´m judging Jessica because she didn´t study. </a:t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499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38634"/>
            <a:ext cx="8208912" cy="1562472"/>
          </a:xfrm>
          <a:solidFill>
            <a:schemeClr val="bg1"/>
          </a:solidFill>
          <a:ln w="889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n-US" dirty="0" smtClean="0"/>
              <a:t>The formula when judging past actions is…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2008" y="2018705"/>
            <a:ext cx="1547664" cy="864096"/>
          </a:xfrm>
          <a:solidFill>
            <a:schemeClr val="bg1"/>
          </a:solidFill>
          <a:ln w="92075">
            <a:solidFill>
              <a:srgbClr val="FF0000"/>
            </a:solidFill>
          </a:ln>
        </p:spPr>
        <p:txBody>
          <a:bodyPr/>
          <a:lstStyle/>
          <a:p>
            <a:endParaRPr lang="es-ES" sz="18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8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subject</a:t>
            </a:r>
            <a:endParaRPr lang="es-ES" sz="18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endParaRPr lang="es-E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2232248" y="2018705"/>
            <a:ext cx="1979712" cy="855416"/>
          </a:xfrm>
          <a:prstGeom prst="rect">
            <a:avLst/>
          </a:prstGeom>
          <a:solidFill>
            <a:schemeClr val="bg1"/>
          </a:solidFill>
          <a:ln w="92075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800" dirty="0" err="1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s-ES" sz="38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hould</a:t>
            </a:r>
            <a:r>
              <a:rPr lang="es-ES" sz="3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8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have</a:t>
            </a:r>
            <a:endParaRPr lang="es-ES" sz="38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38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38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s-ES" sz="38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houldn´t</a:t>
            </a:r>
            <a:r>
              <a:rPr lang="es-ES" sz="3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8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have</a:t>
            </a:r>
            <a:endParaRPr lang="es-ES" sz="38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endParaRPr lang="es-E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Más"/>
          <p:cNvSpPr/>
          <p:nvPr/>
        </p:nvSpPr>
        <p:spPr>
          <a:xfrm>
            <a:off x="1783660" y="2294161"/>
            <a:ext cx="432048" cy="576064"/>
          </a:xfrm>
          <a:prstGeom prst="mathPl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4860032" y="2018705"/>
            <a:ext cx="1512168" cy="851520"/>
          </a:xfrm>
          <a:prstGeom prst="rect">
            <a:avLst/>
          </a:prstGeom>
          <a:solidFill>
            <a:schemeClr val="bg1"/>
          </a:solidFill>
          <a:ln w="92075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5600" dirty="0" err="1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v</a:t>
            </a:r>
            <a:r>
              <a:rPr lang="es-ES" sz="56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erb</a:t>
            </a:r>
            <a:r>
              <a:rPr lang="es-ES" sz="5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in </a:t>
            </a:r>
          </a:p>
          <a:p>
            <a:r>
              <a:rPr lang="es-ES" sz="5600" dirty="0" err="1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</a:t>
            </a:r>
            <a:r>
              <a:rPr lang="es-ES" sz="56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ast</a:t>
            </a:r>
            <a:r>
              <a:rPr lang="es-ES" sz="5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56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participle</a:t>
            </a:r>
            <a:endParaRPr lang="es-ES" sz="56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endParaRPr lang="es-E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Más"/>
          <p:cNvSpPr/>
          <p:nvPr/>
        </p:nvSpPr>
        <p:spPr>
          <a:xfrm>
            <a:off x="4287116" y="2294161"/>
            <a:ext cx="432048" cy="576064"/>
          </a:xfrm>
          <a:prstGeom prst="mathPl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7020272" y="1965318"/>
            <a:ext cx="2016224" cy="908803"/>
          </a:xfrm>
          <a:prstGeom prst="rect">
            <a:avLst/>
          </a:prstGeom>
          <a:solidFill>
            <a:schemeClr val="bg1"/>
          </a:solidFill>
          <a:ln w="92075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8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complement</a:t>
            </a:r>
            <a:endParaRPr lang="es-ES" sz="1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8 Más"/>
          <p:cNvSpPr/>
          <p:nvPr/>
        </p:nvSpPr>
        <p:spPr>
          <a:xfrm>
            <a:off x="6480720" y="2294161"/>
            <a:ext cx="432048" cy="576064"/>
          </a:xfrm>
          <a:prstGeom prst="mathPl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2 Subtítulo"/>
          <p:cNvSpPr txBox="1">
            <a:spLocks/>
          </p:cNvSpPr>
          <p:nvPr/>
        </p:nvSpPr>
        <p:spPr>
          <a:xfrm>
            <a:off x="539552" y="3429000"/>
            <a:ext cx="8064896" cy="563488"/>
          </a:xfrm>
          <a:prstGeom prst="rect">
            <a:avLst/>
          </a:prstGeom>
          <a:solidFill>
            <a:schemeClr val="bg1"/>
          </a:solidFill>
          <a:ln w="920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He (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more)</a:t>
            </a:r>
          </a:p>
          <a:p>
            <a:endParaRPr lang="es-E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2 Subtítulo"/>
          <p:cNvSpPr txBox="1">
            <a:spLocks/>
          </p:cNvSpPr>
          <p:nvPr/>
        </p:nvSpPr>
        <p:spPr>
          <a:xfrm>
            <a:off x="539552" y="3429000"/>
            <a:ext cx="8064896" cy="563488"/>
          </a:xfrm>
          <a:prstGeom prst="rect">
            <a:avLst/>
          </a:prstGeom>
          <a:solidFill>
            <a:schemeClr val="bg1"/>
          </a:solidFill>
          <a:ln w="920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He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should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studied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more.</a:t>
            </a:r>
          </a:p>
          <a:p>
            <a:endParaRPr lang="es-E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2 Subtítulo"/>
          <p:cNvSpPr txBox="1">
            <a:spLocks/>
          </p:cNvSpPr>
          <p:nvPr/>
        </p:nvSpPr>
        <p:spPr>
          <a:xfrm>
            <a:off x="539552" y="4161656"/>
            <a:ext cx="8064896" cy="563488"/>
          </a:xfrm>
          <a:prstGeom prst="rect">
            <a:avLst/>
          </a:prstGeom>
          <a:solidFill>
            <a:schemeClr val="bg1"/>
          </a:solidFill>
          <a:ln w="920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They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(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drink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much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)</a:t>
            </a:r>
          </a:p>
          <a:p>
            <a:endParaRPr lang="es-E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539552" y="4149080"/>
            <a:ext cx="8064896" cy="563488"/>
          </a:xfrm>
          <a:prstGeom prst="rect">
            <a:avLst/>
          </a:prstGeom>
          <a:solidFill>
            <a:schemeClr val="bg1"/>
          </a:solidFill>
          <a:ln w="920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They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shouldn´t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drunk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much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s-E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2 Subtítulo"/>
          <p:cNvSpPr txBox="1">
            <a:spLocks/>
          </p:cNvSpPr>
          <p:nvPr/>
        </p:nvSpPr>
        <p:spPr>
          <a:xfrm>
            <a:off x="539552" y="4881736"/>
            <a:ext cx="8064896" cy="563488"/>
          </a:xfrm>
          <a:prstGeom prst="rect">
            <a:avLst/>
          </a:prstGeom>
          <a:solidFill>
            <a:schemeClr val="bg1"/>
          </a:solidFill>
          <a:ln w="920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Lucy (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arrive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early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)</a:t>
            </a:r>
          </a:p>
          <a:p>
            <a:endParaRPr lang="es-E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539552" y="4869160"/>
            <a:ext cx="8064896" cy="563488"/>
          </a:xfrm>
          <a:prstGeom prst="rect">
            <a:avLst/>
          </a:prstGeom>
          <a:solidFill>
            <a:schemeClr val="bg1"/>
          </a:solidFill>
          <a:ln w="920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Lucy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should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arrived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early</a:t>
            </a:r>
            <a:r>
              <a:rPr lang="es-E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539552" y="5589240"/>
            <a:ext cx="8064896" cy="563488"/>
          </a:xfrm>
          <a:prstGeom prst="rect">
            <a:avLst/>
          </a:prstGeom>
          <a:solidFill>
            <a:schemeClr val="bg1"/>
          </a:solidFill>
          <a:ln w="920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Alex (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say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)</a:t>
            </a:r>
          </a:p>
          <a:p>
            <a:endParaRPr lang="es-E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539552" y="5589240"/>
            <a:ext cx="8064896" cy="563488"/>
          </a:xfrm>
          <a:prstGeom prst="rect">
            <a:avLst/>
          </a:prstGeom>
          <a:solidFill>
            <a:schemeClr val="bg1"/>
          </a:solidFill>
          <a:ln w="920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Alex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shouldn´t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said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s-E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036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 Título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  <a:solidFill>
            <a:schemeClr val="bg1"/>
          </a:solidFill>
          <a:ln w="889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n-US" dirty="0" smtClean="0"/>
              <a:t>When suggesting alternative past actions we use: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21" name="2 Subtítulo"/>
          <p:cNvSpPr>
            <a:spLocks noGrp="1"/>
          </p:cNvSpPr>
          <p:nvPr>
            <p:ph type="subTitle" idx="1"/>
          </p:nvPr>
        </p:nvSpPr>
        <p:spPr>
          <a:xfrm>
            <a:off x="2699792" y="2060848"/>
            <a:ext cx="3776464" cy="622920"/>
          </a:xfrm>
          <a:solidFill>
            <a:schemeClr val="bg1"/>
          </a:solidFill>
          <a:ln w="92075">
            <a:solidFill>
              <a:srgbClr val="FF0000"/>
            </a:solidFill>
          </a:ln>
        </p:spPr>
        <p:txBody>
          <a:bodyPr/>
          <a:lstStyle/>
          <a:p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could</a:t>
            </a:r>
            <a:r>
              <a:rPr lang="es-ES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n´t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)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have</a:t>
            </a:r>
            <a:endParaRPr lang="es-ES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endParaRPr lang="es-E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" name="2 Subtítulo"/>
          <p:cNvSpPr txBox="1">
            <a:spLocks/>
          </p:cNvSpPr>
          <p:nvPr/>
        </p:nvSpPr>
        <p:spPr>
          <a:xfrm>
            <a:off x="2719772" y="2941935"/>
            <a:ext cx="3776464" cy="622920"/>
          </a:xfrm>
          <a:prstGeom prst="rect">
            <a:avLst/>
          </a:prstGeom>
          <a:solidFill>
            <a:schemeClr val="bg1"/>
          </a:solidFill>
          <a:ln w="92075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err="1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ould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(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n´t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)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have</a:t>
            </a:r>
            <a:endParaRPr lang="es-ES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endParaRPr lang="es-E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6066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Subtítulo"/>
          <p:cNvSpPr txBox="1">
            <a:spLocks noGrp="1"/>
          </p:cNvSpPr>
          <p:nvPr>
            <p:ph type="title"/>
          </p:nvPr>
        </p:nvSpPr>
        <p:spPr>
          <a:xfrm>
            <a:off x="457200" y="258763"/>
            <a:ext cx="8229600" cy="1143000"/>
          </a:xfrm>
          <a:prstGeom prst="rect">
            <a:avLst/>
          </a:prstGeom>
          <a:solidFill>
            <a:schemeClr val="bg1"/>
          </a:solidFill>
          <a:ln w="92075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would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(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n´t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)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have</a:t>
            </a:r>
            <a:endParaRPr lang="es-ES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endParaRPr lang="es-E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1 Título"/>
          <p:cNvSpPr txBox="1"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  <a:prstGeom prst="rect">
            <a:avLst/>
          </a:prstGeom>
          <a:solidFill>
            <a:schemeClr val="bg1"/>
          </a:solidFill>
          <a:ln w="889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300" b="1" dirty="0" smtClean="0"/>
          </a:p>
          <a:p>
            <a:r>
              <a:rPr lang="en-US" sz="3300" b="1" dirty="0" smtClean="0"/>
              <a:t>We use </a:t>
            </a:r>
            <a:r>
              <a:rPr lang="en-US" sz="33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would (</a:t>
            </a:r>
            <a:r>
              <a:rPr lang="en-US" sz="3300" b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n´t</a:t>
            </a:r>
            <a:r>
              <a:rPr lang="en-US" sz="33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) have </a:t>
            </a:r>
            <a:r>
              <a:rPr lang="en-US" sz="3300" b="1" dirty="0" smtClean="0"/>
              <a:t>when we are imagining a hypothetical situation happening to us and doing something different:</a:t>
            </a:r>
          </a:p>
          <a:p>
            <a:endParaRPr lang="en-US" sz="2100" dirty="0" smtClean="0"/>
          </a:p>
          <a:p>
            <a:r>
              <a:rPr lang="en-US" sz="3300" dirty="0" smtClean="0"/>
              <a:t>Jessica: I forgave my boyfriend.</a:t>
            </a:r>
          </a:p>
          <a:p>
            <a:r>
              <a:rPr lang="en-US" sz="3300" dirty="0" smtClean="0"/>
              <a:t>Me: I </a:t>
            </a:r>
            <a:r>
              <a:rPr lang="en-US" sz="3300" b="1" dirty="0" smtClean="0">
                <a:solidFill>
                  <a:srgbClr val="FF0000"/>
                </a:solidFill>
              </a:rPr>
              <a:t>wouldn´t have forgiven</a:t>
            </a:r>
            <a:r>
              <a:rPr lang="en-US" sz="3300" dirty="0" smtClean="0"/>
              <a:t> him.</a:t>
            </a:r>
          </a:p>
          <a:p>
            <a:r>
              <a:rPr lang="en-US" sz="55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=</a:t>
            </a:r>
          </a:p>
          <a:p>
            <a:r>
              <a:rPr lang="en-US" sz="3300" dirty="0" smtClean="0"/>
              <a:t>If I were Jessica, I wouldn’t have forgiven him.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107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920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could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(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n´t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)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have</a:t>
            </a:r>
            <a:endParaRPr lang="es-ES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endParaRPr lang="es-E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1 Título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prstGeom prst="rect">
            <a:avLst/>
          </a:prstGeom>
          <a:solidFill>
            <a:schemeClr val="bg1"/>
          </a:solidFill>
          <a:ln w="889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300" b="1" dirty="0" smtClean="0"/>
          </a:p>
          <a:p>
            <a:r>
              <a:rPr lang="en-US" sz="3300" b="1" dirty="0" smtClean="0"/>
              <a:t>We use </a:t>
            </a:r>
            <a:r>
              <a:rPr lang="en-US" sz="33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could (</a:t>
            </a:r>
            <a:r>
              <a:rPr lang="en-US" sz="3300" b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nt´t</a:t>
            </a:r>
            <a:r>
              <a:rPr lang="en-US" sz="33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) have </a:t>
            </a:r>
            <a:r>
              <a:rPr lang="en-US" sz="3300" b="1" dirty="0" smtClean="0"/>
              <a:t>when we are suggesting a hypothetical past possibility:</a:t>
            </a:r>
          </a:p>
          <a:p>
            <a:endParaRPr lang="en-US" sz="2100" dirty="0" smtClean="0"/>
          </a:p>
          <a:p>
            <a:r>
              <a:rPr lang="en-US" sz="3300" dirty="0" smtClean="0"/>
              <a:t>Jessica: My boyfriend was sad and I didn´t ask him why.</a:t>
            </a:r>
          </a:p>
          <a:p>
            <a:r>
              <a:rPr lang="en-US" sz="3300" dirty="0" smtClean="0"/>
              <a:t>Me: You </a:t>
            </a:r>
            <a:r>
              <a:rPr lang="en-US" sz="3300" b="1" dirty="0" smtClean="0">
                <a:solidFill>
                  <a:srgbClr val="FF0000"/>
                </a:solidFill>
              </a:rPr>
              <a:t>could have shown </a:t>
            </a:r>
            <a:r>
              <a:rPr lang="en-US" sz="3300" dirty="0" smtClean="0"/>
              <a:t>more empathy.</a:t>
            </a:r>
          </a:p>
          <a:p>
            <a:r>
              <a:rPr lang="en-US" sz="55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=</a:t>
            </a:r>
          </a:p>
          <a:p>
            <a:r>
              <a:rPr lang="en-US" sz="3300" dirty="0" smtClean="0"/>
              <a:t>You had the chance to show empathy but you didn´t.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39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ctrTitle"/>
          </p:nvPr>
        </p:nvSpPr>
        <p:spPr>
          <a:xfrm>
            <a:off x="578296" y="332656"/>
            <a:ext cx="7772400" cy="1470025"/>
          </a:xfrm>
          <a:solidFill>
            <a:schemeClr val="bg1"/>
          </a:solidFill>
          <a:ln w="889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The</a:t>
            </a:r>
            <a:r>
              <a:rPr lang="es-ES" dirty="0" smtClean="0"/>
              <a:t> formula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suggesting</a:t>
            </a:r>
            <a:r>
              <a:rPr lang="es-ES" dirty="0"/>
              <a:t> </a:t>
            </a:r>
            <a:r>
              <a:rPr lang="es-ES" dirty="0" err="1"/>
              <a:t>alternative</a:t>
            </a:r>
            <a:r>
              <a:rPr lang="es-ES" dirty="0"/>
              <a:t> </a:t>
            </a:r>
            <a:r>
              <a:rPr lang="es-ES" dirty="0" err="1"/>
              <a:t>past</a:t>
            </a:r>
            <a:r>
              <a:rPr lang="es-ES" dirty="0"/>
              <a:t> </a:t>
            </a:r>
            <a:r>
              <a:rPr lang="es-ES" dirty="0" err="1"/>
              <a:t>actions</a:t>
            </a:r>
            <a:r>
              <a:rPr lang="es-ES" dirty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…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8" name="2 Subtítulo"/>
          <p:cNvSpPr>
            <a:spLocks noGrp="1"/>
          </p:cNvSpPr>
          <p:nvPr>
            <p:ph type="subTitle" idx="1"/>
          </p:nvPr>
        </p:nvSpPr>
        <p:spPr>
          <a:xfrm>
            <a:off x="72008" y="2018705"/>
            <a:ext cx="1547664" cy="1054968"/>
          </a:xfrm>
          <a:solidFill>
            <a:schemeClr val="bg1"/>
          </a:solidFill>
          <a:ln w="920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endParaRPr lang="es-ES" sz="24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20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subject</a:t>
            </a:r>
            <a:endParaRPr lang="es-ES" sz="20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endParaRPr lang="es-E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2267745" y="2018705"/>
            <a:ext cx="2448272" cy="1126976"/>
          </a:xfrm>
          <a:prstGeom prst="rect">
            <a:avLst/>
          </a:prstGeom>
          <a:solidFill>
            <a:schemeClr val="bg1"/>
          </a:solidFill>
          <a:ln w="92075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err="1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ould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(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n´t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)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have</a:t>
            </a:r>
            <a:endParaRPr lang="es-ES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endParaRPr lang="es-ES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dirty="0" err="1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ould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n´t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)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have</a:t>
            </a:r>
            <a:endParaRPr lang="es-ES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endParaRPr lang="es-E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9 Más"/>
          <p:cNvSpPr/>
          <p:nvPr/>
        </p:nvSpPr>
        <p:spPr>
          <a:xfrm>
            <a:off x="1765237" y="2294161"/>
            <a:ext cx="432048" cy="576064"/>
          </a:xfrm>
          <a:prstGeom prst="mathPl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5544616" y="2018705"/>
            <a:ext cx="1260140" cy="851520"/>
          </a:xfrm>
          <a:prstGeom prst="rect">
            <a:avLst/>
          </a:prstGeom>
          <a:solidFill>
            <a:schemeClr val="bg1"/>
          </a:solidFill>
          <a:ln w="92075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err="1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v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erb</a:t>
            </a:r>
            <a:endParaRPr lang="es-ES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in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past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participle</a:t>
            </a:r>
            <a:endParaRPr lang="es-ES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endParaRPr lang="es-E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11 Más"/>
          <p:cNvSpPr/>
          <p:nvPr/>
        </p:nvSpPr>
        <p:spPr>
          <a:xfrm>
            <a:off x="5040560" y="2234729"/>
            <a:ext cx="432048" cy="576064"/>
          </a:xfrm>
          <a:prstGeom prst="mathPl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2 Subtítulo"/>
          <p:cNvSpPr txBox="1">
            <a:spLocks/>
          </p:cNvSpPr>
          <p:nvPr/>
        </p:nvSpPr>
        <p:spPr>
          <a:xfrm>
            <a:off x="7416824" y="1946697"/>
            <a:ext cx="1619672" cy="1126976"/>
          </a:xfrm>
          <a:prstGeom prst="rect">
            <a:avLst/>
          </a:prstGeom>
          <a:solidFill>
            <a:schemeClr val="bg1"/>
          </a:solidFill>
          <a:ln w="92075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8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800" dirty="0" err="1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es-ES" sz="18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omplement</a:t>
            </a:r>
            <a:endParaRPr lang="es-ES" sz="1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13 Más"/>
          <p:cNvSpPr/>
          <p:nvPr/>
        </p:nvSpPr>
        <p:spPr>
          <a:xfrm>
            <a:off x="6912768" y="2162721"/>
            <a:ext cx="432048" cy="576064"/>
          </a:xfrm>
          <a:prstGeom prst="mathPl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2 Subtítulo"/>
          <p:cNvSpPr txBox="1">
            <a:spLocks/>
          </p:cNvSpPr>
          <p:nvPr/>
        </p:nvSpPr>
        <p:spPr>
          <a:xfrm>
            <a:off x="539552" y="3429000"/>
            <a:ext cx="8064896" cy="563488"/>
          </a:xfrm>
          <a:prstGeom prst="rect">
            <a:avLst/>
          </a:prstGeom>
          <a:solidFill>
            <a:schemeClr val="bg1"/>
          </a:solidFill>
          <a:ln w="920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She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(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tell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truth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)</a:t>
            </a:r>
          </a:p>
          <a:p>
            <a:endParaRPr lang="es-E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539552" y="3441576"/>
            <a:ext cx="8064896" cy="563488"/>
          </a:xfrm>
          <a:prstGeom prst="rect">
            <a:avLst/>
          </a:prstGeom>
          <a:solidFill>
            <a:schemeClr val="bg1"/>
          </a:solidFill>
          <a:ln w="920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She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could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told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truth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</a:t>
            </a:r>
          </a:p>
          <a:p>
            <a:endParaRPr lang="es-E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539552" y="4161656"/>
            <a:ext cx="8064896" cy="563488"/>
          </a:xfrm>
          <a:prstGeom prst="rect">
            <a:avLst/>
          </a:prstGeom>
          <a:solidFill>
            <a:schemeClr val="bg1"/>
          </a:solidFill>
          <a:ln w="920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(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lend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him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car)</a:t>
            </a:r>
          </a:p>
          <a:p>
            <a:endParaRPr lang="es-E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2 Subtítulo"/>
          <p:cNvSpPr txBox="1">
            <a:spLocks/>
          </p:cNvSpPr>
          <p:nvPr/>
        </p:nvSpPr>
        <p:spPr>
          <a:xfrm>
            <a:off x="539552" y="4161656"/>
            <a:ext cx="8064896" cy="563488"/>
          </a:xfrm>
          <a:prstGeom prst="rect">
            <a:avLst/>
          </a:prstGeom>
          <a:solidFill>
            <a:schemeClr val="bg1"/>
          </a:solidFill>
          <a:ln w="920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wouldn´t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lent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him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car.</a:t>
            </a:r>
          </a:p>
          <a:p>
            <a:endParaRPr lang="es-E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9" name="2 Subtítulo"/>
          <p:cNvSpPr txBox="1">
            <a:spLocks/>
          </p:cNvSpPr>
          <p:nvPr/>
        </p:nvSpPr>
        <p:spPr>
          <a:xfrm>
            <a:off x="539552" y="4881736"/>
            <a:ext cx="8064896" cy="563488"/>
          </a:xfrm>
          <a:prstGeom prst="rect">
            <a:avLst/>
          </a:prstGeom>
          <a:solidFill>
            <a:schemeClr val="bg1"/>
          </a:solidFill>
          <a:ln w="920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Carmen (be more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opportune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)</a:t>
            </a:r>
          </a:p>
          <a:p>
            <a:endParaRPr lang="es-E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3" name="2 Subtítulo"/>
          <p:cNvSpPr txBox="1">
            <a:spLocks/>
          </p:cNvSpPr>
          <p:nvPr/>
        </p:nvSpPr>
        <p:spPr>
          <a:xfrm>
            <a:off x="539552" y="4881736"/>
            <a:ext cx="8064896" cy="563488"/>
          </a:xfrm>
          <a:prstGeom prst="rect">
            <a:avLst/>
          </a:prstGeom>
          <a:solidFill>
            <a:schemeClr val="bg1"/>
          </a:solidFill>
          <a:ln w="920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Carmen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couldn´t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been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more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discreet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</a:t>
            </a:r>
            <a:endParaRPr lang="es-E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4" name="2 Subtítulo"/>
          <p:cNvSpPr txBox="1">
            <a:spLocks/>
          </p:cNvSpPr>
          <p:nvPr/>
        </p:nvSpPr>
        <p:spPr>
          <a:xfrm>
            <a:off x="539552" y="5589240"/>
            <a:ext cx="8064896" cy="563488"/>
          </a:xfrm>
          <a:prstGeom prst="rect">
            <a:avLst/>
          </a:prstGeom>
          <a:solidFill>
            <a:schemeClr val="bg1"/>
          </a:solidFill>
          <a:ln w="920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(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would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finish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it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at home )</a:t>
            </a:r>
          </a:p>
          <a:p>
            <a:endParaRPr lang="es-E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5" name="2 Subtítulo"/>
          <p:cNvSpPr txBox="1">
            <a:spLocks/>
          </p:cNvSpPr>
          <p:nvPr/>
        </p:nvSpPr>
        <p:spPr>
          <a:xfrm>
            <a:off x="539552" y="5589240"/>
            <a:ext cx="8064896" cy="563488"/>
          </a:xfrm>
          <a:prstGeom prst="rect">
            <a:avLst/>
          </a:prstGeom>
          <a:solidFill>
            <a:schemeClr val="bg1"/>
          </a:solidFill>
          <a:ln w="920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would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finished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it</a:t>
            </a:r>
            <a:r>
              <a:rPr lang="es-E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at home.</a:t>
            </a:r>
          </a:p>
          <a:p>
            <a:endParaRPr lang="es-E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0418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302</Words>
  <Application>Microsoft Office PowerPoint</Application>
  <PresentationFormat>Presentación en pantalla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Past modals for  judgments and suggestions</vt:lpstr>
      <vt:lpstr>When we judge past actions we use: </vt:lpstr>
      <vt:lpstr> should (n´t) have </vt:lpstr>
      <vt:lpstr> The formula when judging past actions is… </vt:lpstr>
      <vt:lpstr> When suggesting alternative past actions we use: </vt:lpstr>
      <vt:lpstr> would (n´t) have </vt:lpstr>
      <vt:lpstr> could (n´t) have </vt:lpstr>
      <vt:lpstr> The formula for suggesting alternative past actions is…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modals for judgments and suggestions.</dc:title>
  <dc:creator>Hpcq43</dc:creator>
  <cp:lastModifiedBy>UAAL</cp:lastModifiedBy>
  <cp:revision>29</cp:revision>
  <dcterms:created xsi:type="dcterms:W3CDTF">2014-11-12T17:05:08Z</dcterms:created>
  <dcterms:modified xsi:type="dcterms:W3CDTF">2015-12-15T21:58:10Z</dcterms:modified>
</cp:coreProperties>
</file>