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270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31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2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694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37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043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71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3544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37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A5EE-1F9C-4599-976F-54C7C8EA1704}" type="datetimeFigureOut">
              <a:rPr lang="es-ES" smtClean="0"/>
              <a:t>15/12/2015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35C29-B54D-4EE9-9650-383EF7FEF2B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14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063129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Time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267489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1988840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3301975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After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married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felt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happier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8032" y="2005831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301975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After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got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married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felt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happier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683568" y="4598119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Once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became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independent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683568" y="4598119"/>
            <a:ext cx="7772400" cy="106312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Once I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became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independent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633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Conjunctions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Once/ as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as: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one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happens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happens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afterward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5199335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as 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you´re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hired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feel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more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confident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3615159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feel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 more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confident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as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as</a:t>
            </a:r>
            <a:r>
              <a:rPr lang="es-ES" sz="4100" dirty="0" smtClean="0">
                <a:solidFill>
                  <a:srgbClr val="FA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you´re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hired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your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88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Conjunctions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moment:A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particular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point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of time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two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happen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together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5199335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John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felt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like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adult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he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moment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married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3615159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moment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John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married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he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felt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like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adult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263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Conjunctions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Until:To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that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time and no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longer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5199335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Until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Donna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hadn´t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known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friendship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3615159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hadn´t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known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what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friendship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until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Donna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501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Conjunctions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By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time:One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completed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5199335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already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found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y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time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graduated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3615159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By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sz="41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time 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graduated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already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found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good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536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do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use </a:t>
            </a:r>
            <a:b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</a:b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time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r>
              <a:rPr lang="es-ES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2564904"/>
            <a:ext cx="8784976" cy="324035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point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out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THE TIME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endParaRPr lang="es-ES" sz="4100" dirty="0" err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s-ES" sz="41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activities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happened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83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do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use time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2564904"/>
            <a:ext cx="8784976" cy="324035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ES" sz="41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539552" y="278092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/>
              <a:t>B</a:t>
            </a:r>
            <a:r>
              <a:rPr lang="es-MX" b="1" dirty="0" err="1" smtClean="0"/>
              <a:t>efore</a:t>
            </a:r>
            <a:endParaRPr lang="es-MX" b="1" dirty="0"/>
          </a:p>
        </p:txBody>
      </p:sp>
      <p:sp>
        <p:nvSpPr>
          <p:cNvPr id="5" name="4 Elipse"/>
          <p:cNvSpPr/>
          <p:nvPr/>
        </p:nvSpPr>
        <p:spPr>
          <a:xfrm>
            <a:off x="1896965" y="278092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After</a:t>
            </a:r>
            <a:endParaRPr lang="es-MX" b="1" dirty="0"/>
          </a:p>
        </p:txBody>
      </p:sp>
      <p:sp>
        <p:nvSpPr>
          <p:cNvPr id="7" name="6 Elipse"/>
          <p:cNvSpPr/>
          <p:nvPr/>
        </p:nvSpPr>
        <p:spPr>
          <a:xfrm>
            <a:off x="3347864" y="278092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Once</a:t>
            </a:r>
            <a:endParaRPr lang="es-MX" b="1" dirty="0"/>
          </a:p>
        </p:txBody>
      </p:sp>
      <p:sp>
        <p:nvSpPr>
          <p:cNvPr id="8" name="7 Elipse"/>
          <p:cNvSpPr/>
          <p:nvPr/>
        </p:nvSpPr>
        <p:spPr>
          <a:xfrm>
            <a:off x="4724400" y="2780928"/>
            <a:ext cx="15037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</a:p>
          <a:p>
            <a:pPr algn="ctr"/>
            <a:r>
              <a:rPr lang="es-MX" b="1" dirty="0" err="1" smtClean="0"/>
              <a:t>moment</a:t>
            </a:r>
            <a:endParaRPr lang="es-MX" b="1" dirty="0"/>
          </a:p>
        </p:txBody>
      </p:sp>
      <p:sp>
        <p:nvSpPr>
          <p:cNvPr id="4" name="3 Elipse"/>
          <p:cNvSpPr/>
          <p:nvPr/>
        </p:nvSpPr>
        <p:spPr>
          <a:xfrm>
            <a:off x="6444208" y="2780928"/>
            <a:ext cx="1512168" cy="8209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As </a:t>
            </a:r>
            <a:r>
              <a:rPr lang="es-MX" b="1" dirty="0" err="1" smtClean="0"/>
              <a:t>soon</a:t>
            </a:r>
            <a:r>
              <a:rPr lang="es-MX" b="1" dirty="0" smtClean="0"/>
              <a:t> as</a:t>
            </a:r>
            <a:endParaRPr lang="es-MX" b="1" dirty="0"/>
          </a:p>
        </p:txBody>
      </p:sp>
      <p:sp>
        <p:nvSpPr>
          <p:cNvPr id="10" name="9 Rectángulo"/>
          <p:cNvSpPr/>
          <p:nvPr/>
        </p:nvSpPr>
        <p:spPr>
          <a:xfrm>
            <a:off x="683568" y="3933056"/>
            <a:ext cx="78488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C000"/>
                </a:solidFill>
              </a:rPr>
              <a:t>+</a:t>
            </a:r>
          </a:p>
          <a:p>
            <a:pPr algn="ctr"/>
            <a:endParaRPr lang="es-MX" sz="1200" dirty="0" smtClean="0"/>
          </a:p>
          <a:p>
            <a:pPr algn="ctr"/>
            <a:r>
              <a:rPr lang="es-MX" sz="1200" dirty="0" err="1" smtClean="0"/>
              <a:t>Examples</a:t>
            </a:r>
            <a:r>
              <a:rPr lang="es-MX" sz="1200" dirty="0" smtClean="0"/>
              <a:t>:</a:t>
            </a:r>
          </a:p>
          <a:p>
            <a:pPr algn="ctr"/>
            <a:r>
              <a:rPr lang="es-MX" sz="1400" b="1" dirty="0" err="1" smtClean="0">
                <a:solidFill>
                  <a:srgbClr val="FFC000"/>
                </a:solidFill>
              </a:rPr>
              <a:t>Before</a:t>
            </a:r>
            <a:r>
              <a:rPr lang="es-MX" sz="1400" b="1" dirty="0" smtClean="0">
                <a:solidFill>
                  <a:srgbClr val="FFC000"/>
                </a:solidFill>
              </a:rPr>
              <a:t> I </a:t>
            </a:r>
            <a:r>
              <a:rPr lang="es-MX" sz="1400" b="1" dirty="0" err="1" smtClean="0">
                <a:solidFill>
                  <a:srgbClr val="FFC000"/>
                </a:solidFill>
              </a:rPr>
              <a:t>got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married</a:t>
            </a:r>
            <a:r>
              <a:rPr lang="es-MX" sz="1400" dirty="0" smtClean="0"/>
              <a:t>, I </a:t>
            </a:r>
            <a:r>
              <a:rPr lang="es-MX" b="1" dirty="0" err="1" smtClean="0"/>
              <a:t>traveled</a:t>
            </a:r>
            <a:r>
              <a:rPr lang="es-MX" sz="1400" dirty="0" smtClean="0"/>
              <a:t> </a:t>
            </a:r>
            <a:r>
              <a:rPr lang="es-MX" sz="1400" dirty="0" err="1" smtClean="0"/>
              <a:t>around</a:t>
            </a:r>
            <a:r>
              <a:rPr lang="es-MX" sz="1400" dirty="0" smtClean="0"/>
              <a:t> </a:t>
            </a:r>
            <a:r>
              <a:rPr lang="es-MX" sz="1400" dirty="0" err="1" smtClean="0"/>
              <a:t>the</a:t>
            </a:r>
            <a:r>
              <a:rPr lang="es-MX" sz="1400" dirty="0" smtClean="0"/>
              <a:t> </a:t>
            </a:r>
            <a:r>
              <a:rPr lang="es-MX" sz="1400" dirty="0" err="1" smtClean="0"/>
              <a:t>world</a:t>
            </a:r>
            <a:r>
              <a:rPr lang="es-MX" sz="1400" dirty="0" smtClean="0"/>
              <a:t>.</a:t>
            </a:r>
          </a:p>
          <a:p>
            <a:pPr algn="ctr"/>
            <a:r>
              <a:rPr lang="es-MX" sz="1400" b="1" dirty="0" err="1" smtClean="0">
                <a:solidFill>
                  <a:srgbClr val="FFC000"/>
                </a:solidFill>
              </a:rPr>
              <a:t>The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moment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my</a:t>
            </a:r>
            <a:r>
              <a:rPr lang="es-MX" sz="1400" b="1" dirty="0" smtClean="0">
                <a:solidFill>
                  <a:srgbClr val="FFC000"/>
                </a:solidFill>
              </a:rPr>
              <a:t> dad moved </a:t>
            </a:r>
            <a:r>
              <a:rPr lang="es-MX" sz="1400" b="1" dirty="0" err="1" smtClean="0">
                <a:solidFill>
                  <a:srgbClr val="FFC000"/>
                </a:solidFill>
              </a:rPr>
              <a:t>to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another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city</a:t>
            </a:r>
            <a:r>
              <a:rPr lang="es-MX" sz="1400" dirty="0" smtClean="0">
                <a:solidFill>
                  <a:srgbClr val="FFC000"/>
                </a:solidFill>
              </a:rPr>
              <a:t>, </a:t>
            </a:r>
            <a:r>
              <a:rPr lang="es-MX" sz="1400" dirty="0" smtClean="0">
                <a:solidFill>
                  <a:schemeClr val="bg1"/>
                </a:solidFill>
              </a:rPr>
              <a:t>I </a:t>
            </a:r>
            <a:r>
              <a:rPr lang="es-MX" b="1" dirty="0" err="1" smtClean="0">
                <a:solidFill>
                  <a:schemeClr val="bg1"/>
                </a:solidFill>
              </a:rPr>
              <a:t>went</a:t>
            </a:r>
            <a:r>
              <a:rPr lang="es-MX" sz="1400" dirty="0" smtClean="0">
                <a:solidFill>
                  <a:schemeClr val="bg1"/>
                </a:solidFill>
              </a:rPr>
              <a:t> </a:t>
            </a:r>
            <a:r>
              <a:rPr lang="es-MX" sz="1400" dirty="0" err="1" smtClean="0">
                <a:solidFill>
                  <a:schemeClr val="bg1"/>
                </a:solidFill>
              </a:rPr>
              <a:t>to</a:t>
            </a:r>
            <a:r>
              <a:rPr lang="es-MX" sz="1400" dirty="0" smtClean="0">
                <a:solidFill>
                  <a:schemeClr val="bg1"/>
                </a:solidFill>
              </a:rPr>
              <a:t> more </a:t>
            </a:r>
            <a:r>
              <a:rPr lang="es-MX" sz="1400" dirty="0" err="1" smtClean="0">
                <a:solidFill>
                  <a:schemeClr val="bg1"/>
                </a:solidFill>
              </a:rPr>
              <a:t>parties</a:t>
            </a:r>
            <a:r>
              <a:rPr lang="es-MX" sz="1400" dirty="0" smtClean="0">
                <a:solidFill>
                  <a:srgbClr val="FFC000"/>
                </a:solidFill>
              </a:rPr>
              <a:t>.</a:t>
            </a:r>
          </a:p>
          <a:p>
            <a:pPr algn="ctr"/>
            <a:r>
              <a:rPr lang="es-MX" sz="1400" b="1" dirty="0" smtClean="0">
                <a:solidFill>
                  <a:srgbClr val="FFC000"/>
                </a:solidFill>
              </a:rPr>
              <a:t>As </a:t>
            </a:r>
            <a:r>
              <a:rPr lang="es-MX" sz="1400" b="1" dirty="0" err="1" smtClean="0">
                <a:solidFill>
                  <a:srgbClr val="FFC000"/>
                </a:solidFill>
              </a:rPr>
              <a:t>soon</a:t>
            </a:r>
            <a:r>
              <a:rPr lang="es-MX" sz="1400" b="1" dirty="0" smtClean="0">
                <a:solidFill>
                  <a:srgbClr val="FFC000"/>
                </a:solidFill>
              </a:rPr>
              <a:t> as I </a:t>
            </a:r>
            <a:r>
              <a:rPr lang="es-MX" sz="1400" b="1" dirty="0" err="1" smtClean="0">
                <a:solidFill>
                  <a:srgbClr val="FFC000"/>
                </a:solidFill>
              </a:rPr>
              <a:t>heard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the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news</a:t>
            </a:r>
            <a:r>
              <a:rPr lang="es-MX" sz="1400" dirty="0" smtClean="0"/>
              <a:t>, I </a:t>
            </a:r>
            <a:r>
              <a:rPr lang="es-MX" b="1" dirty="0" err="1" smtClean="0"/>
              <a:t>called</a:t>
            </a:r>
            <a:r>
              <a:rPr lang="es-MX" sz="1400" dirty="0" smtClean="0"/>
              <a:t> </a:t>
            </a:r>
            <a:r>
              <a:rPr lang="es-MX" sz="1400" dirty="0" err="1" smtClean="0"/>
              <a:t>you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sp>
        <p:nvSpPr>
          <p:cNvPr id="11" name="10 Rectángulo"/>
          <p:cNvSpPr/>
          <p:nvPr/>
        </p:nvSpPr>
        <p:spPr>
          <a:xfrm>
            <a:off x="1151620" y="3970114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Time </a:t>
            </a:r>
            <a:r>
              <a:rPr lang="es-MX" b="1" dirty="0" err="1" smtClean="0">
                <a:solidFill>
                  <a:schemeClr val="bg1"/>
                </a:solidFill>
              </a:rPr>
              <a:t>clause</a:t>
            </a:r>
            <a:r>
              <a:rPr lang="es-MX" b="1" dirty="0" smtClean="0">
                <a:solidFill>
                  <a:schemeClr val="bg1"/>
                </a:solidFill>
              </a:rPr>
              <a:t> in </a:t>
            </a:r>
            <a:r>
              <a:rPr lang="es-MX" b="1" dirty="0" err="1" smtClean="0">
                <a:solidFill>
                  <a:schemeClr val="bg1"/>
                </a:solidFill>
              </a:rPr>
              <a:t>past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148064" y="3970114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Simple </a:t>
            </a:r>
            <a:r>
              <a:rPr lang="es-MX" b="1" dirty="0" err="1" smtClean="0"/>
              <a:t>past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2508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How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do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we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use time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4249" y="2564904"/>
            <a:ext cx="8784976" cy="3240359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s-ES" sz="41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1619672" y="2780928"/>
            <a:ext cx="244827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Until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8" name="7 Elipse"/>
          <p:cNvSpPr/>
          <p:nvPr/>
        </p:nvSpPr>
        <p:spPr>
          <a:xfrm>
            <a:off x="4585986" y="2812829"/>
            <a:ext cx="2578301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By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</a:p>
          <a:p>
            <a:pPr algn="ctr"/>
            <a:r>
              <a:rPr lang="es-MX" b="1" dirty="0" smtClean="0"/>
              <a:t>time</a:t>
            </a:r>
            <a:endParaRPr lang="es-MX" b="1" dirty="0"/>
          </a:p>
        </p:txBody>
      </p:sp>
      <p:sp>
        <p:nvSpPr>
          <p:cNvPr id="10" name="9 Rectángulo"/>
          <p:cNvSpPr/>
          <p:nvPr/>
        </p:nvSpPr>
        <p:spPr>
          <a:xfrm>
            <a:off x="683568" y="3933056"/>
            <a:ext cx="784887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rgbClr val="FFC000"/>
                </a:solidFill>
              </a:rPr>
              <a:t>+</a:t>
            </a:r>
          </a:p>
          <a:p>
            <a:pPr algn="ctr"/>
            <a:endParaRPr lang="es-MX" sz="1200" dirty="0" smtClean="0"/>
          </a:p>
          <a:p>
            <a:pPr algn="ctr"/>
            <a:r>
              <a:rPr lang="es-MX" sz="1200" dirty="0" err="1" smtClean="0"/>
              <a:t>Examples</a:t>
            </a:r>
            <a:r>
              <a:rPr lang="es-MX" sz="1200" dirty="0" smtClean="0"/>
              <a:t>:</a:t>
            </a:r>
          </a:p>
          <a:p>
            <a:pPr algn="ctr"/>
            <a:r>
              <a:rPr lang="es-MX" sz="1400" b="1" dirty="0" err="1">
                <a:solidFill>
                  <a:srgbClr val="FFC000"/>
                </a:solidFill>
              </a:rPr>
              <a:t>Until</a:t>
            </a:r>
            <a:r>
              <a:rPr lang="es-MX" sz="1400" b="1" dirty="0">
                <a:solidFill>
                  <a:srgbClr val="FFC000"/>
                </a:solidFill>
              </a:rPr>
              <a:t> I </a:t>
            </a:r>
            <a:r>
              <a:rPr lang="es-MX" sz="1400" b="1" dirty="0" err="1">
                <a:solidFill>
                  <a:srgbClr val="FFC000"/>
                </a:solidFill>
              </a:rPr>
              <a:t>had</a:t>
            </a:r>
            <a:r>
              <a:rPr lang="es-MX" sz="1400" b="1" dirty="0">
                <a:solidFill>
                  <a:srgbClr val="FFC000"/>
                </a:solidFill>
              </a:rPr>
              <a:t> </a:t>
            </a:r>
            <a:r>
              <a:rPr lang="es-MX" sz="1400" b="1" dirty="0" err="1">
                <a:solidFill>
                  <a:srgbClr val="FFC000"/>
                </a:solidFill>
              </a:rPr>
              <a:t>my</a:t>
            </a:r>
            <a:r>
              <a:rPr lang="es-MX" sz="1400" b="1" dirty="0">
                <a:solidFill>
                  <a:srgbClr val="FFC000"/>
                </a:solidFill>
              </a:rPr>
              <a:t> </a:t>
            </a:r>
            <a:r>
              <a:rPr lang="es-MX" sz="1400" b="1" dirty="0" err="1">
                <a:solidFill>
                  <a:srgbClr val="FFC000"/>
                </a:solidFill>
              </a:rPr>
              <a:t>own</a:t>
            </a:r>
            <a:r>
              <a:rPr lang="es-MX" sz="1400" b="1" dirty="0">
                <a:solidFill>
                  <a:srgbClr val="FFC000"/>
                </a:solidFill>
              </a:rPr>
              <a:t> </a:t>
            </a:r>
            <a:r>
              <a:rPr lang="es-MX" sz="1400" b="1" dirty="0" err="1">
                <a:solidFill>
                  <a:srgbClr val="FFC000"/>
                </a:solidFill>
              </a:rPr>
              <a:t>children</a:t>
            </a:r>
            <a:r>
              <a:rPr lang="es-MX" sz="1400" b="1" dirty="0">
                <a:solidFill>
                  <a:srgbClr val="FFC000"/>
                </a:solidFill>
              </a:rPr>
              <a:t>, </a:t>
            </a:r>
            <a:r>
              <a:rPr lang="es-MX" sz="1400" dirty="0" smtClean="0"/>
              <a:t>I </a:t>
            </a:r>
            <a:r>
              <a:rPr lang="es-MX" b="1" dirty="0" err="1" smtClean="0"/>
              <a:t>hadn´t</a:t>
            </a:r>
            <a:r>
              <a:rPr lang="es-MX" b="1" dirty="0" smtClean="0"/>
              <a:t> </a:t>
            </a:r>
            <a:r>
              <a:rPr lang="es-MX" b="1" dirty="0" err="1" smtClean="0"/>
              <a:t>understood</a:t>
            </a:r>
            <a:r>
              <a:rPr lang="es-MX" b="1" dirty="0" smtClean="0"/>
              <a:t> </a:t>
            </a:r>
            <a:r>
              <a:rPr lang="es-MX" sz="1400" b="1" dirty="0" err="1" smtClean="0"/>
              <a:t>my</a:t>
            </a:r>
            <a:r>
              <a:rPr lang="es-MX" sz="1400" b="1" dirty="0" smtClean="0"/>
              <a:t> </a:t>
            </a:r>
            <a:r>
              <a:rPr lang="es-MX" sz="1400" b="1" dirty="0" err="1" smtClean="0"/>
              <a:t>parents</a:t>
            </a:r>
            <a:r>
              <a:rPr lang="es-MX" sz="1200" b="1" dirty="0" smtClean="0"/>
              <a:t>.</a:t>
            </a:r>
            <a:endParaRPr lang="es-MX" sz="1050" dirty="0"/>
          </a:p>
          <a:p>
            <a:pPr algn="ctr"/>
            <a:r>
              <a:rPr lang="es-MX" sz="1400" b="1" dirty="0" err="1" smtClean="0">
                <a:solidFill>
                  <a:srgbClr val="FFC000"/>
                </a:solidFill>
              </a:rPr>
              <a:t>By</a:t>
            </a:r>
            <a:r>
              <a:rPr lang="es-MX" sz="1400" b="1" dirty="0" smtClean="0">
                <a:solidFill>
                  <a:srgbClr val="FFC000"/>
                </a:solidFill>
              </a:rPr>
              <a:t> </a:t>
            </a:r>
            <a:r>
              <a:rPr lang="es-MX" sz="1400" b="1" dirty="0" err="1" smtClean="0">
                <a:solidFill>
                  <a:srgbClr val="FFC000"/>
                </a:solidFill>
              </a:rPr>
              <a:t>the</a:t>
            </a:r>
            <a:r>
              <a:rPr lang="es-MX" sz="1400" b="1" dirty="0" smtClean="0">
                <a:solidFill>
                  <a:srgbClr val="FFC000"/>
                </a:solidFill>
              </a:rPr>
              <a:t> time I </a:t>
            </a:r>
            <a:r>
              <a:rPr lang="es-MX" sz="1400" b="1" dirty="0" err="1" smtClean="0">
                <a:solidFill>
                  <a:srgbClr val="FFC000"/>
                </a:solidFill>
              </a:rPr>
              <a:t>turned</a:t>
            </a:r>
            <a:r>
              <a:rPr lang="es-MX" sz="1400" b="1" dirty="0" smtClean="0">
                <a:solidFill>
                  <a:srgbClr val="FFC000"/>
                </a:solidFill>
              </a:rPr>
              <a:t> 18</a:t>
            </a:r>
            <a:r>
              <a:rPr lang="es-MX" sz="1400" dirty="0" smtClean="0">
                <a:solidFill>
                  <a:srgbClr val="FFC000"/>
                </a:solidFill>
              </a:rPr>
              <a:t>, </a:t>
            </a:r>
            <a:r>
              <a:rPr lang="es-MX" sz="1400" dirty="0" smtClean="0">
                <a:solidFill>
                  <a:schemeClr val="bg1"/>
                </a:solidFill>
              </a:rPr>
              <a:t>I </a:t>
            </a:r>
            <a:r>
              <a:rPr lang="es-MX" b="1" dirty="0" err="1" smtClean="0">
                <a:solidFill>
                  <a:schemeClr val="bg1"/>
                </a:solidFill>
              </a:rPr>
              <a:t>had</a:t>
            </a:r>
            <a:r>
              <a:rPr lang="es-MX" b="1" dirty="0" smtClean="0">
                <a:solidFill>
                  <a:schemeClr val="bg1"/>
                </a:solidFill>
              </a:rPr>
              <a:t> </a:t>
            </a:r>
            <a:r>
              <a:rPr lang="es-MX" b="1" dirty="0" err="1" smtClean="0">
                <a:solidFill>
                  <a:schemeClr val="bg1"/>
                </a:solidFill>
              </a:rPr>
              <a:t>gone</a:t>
            </a:r>
            <a:r>
              <a:rPr lang="es-MX" b="1" dirty="0" smtClean="0">
                <a:solidFill>
                  <a:schemeClr val="bg1"/>
                </a:solidFill>
              </a:rPr>
              <a:t> </a:t>
            </a:r>
            <a:r>
              <a:rPr lang="es-MX" sz="1400" dirty="0" err="1" smtClean="0">
                <a:solidFill>
                  <a:schemeClr val="bg1"/>
                </a:solidFill>
              </a:rPr>
              <a:t>to</a:t>
            </a:r>
            <a:r>
              <a:rPr lang="es-MX" sz="1400" dirty="0" smtClean="0">
                <a:solidFill>
                  <a:schemeClr val="bg1"/>
                </a:solidFill>
              </a:rPr>
              <a:t> </a:t>
            </a:r>
            <a:r>
              <a:rPr lang="es-MX" sz="1400" dirty="0" err="1" smtClean="0">
                <a:solidFill>
                  <a:schemeClr val="bg1"/>
                </a:solidFill>
              </a:rPr>
              <a:t>night</a:t>
            </a:r>
            <a:r>
              <a:rPr lang="es-MX" sz="1400" dirty="0" smtClean="0">
                <a:solidFill>
                  <a:schemeClr val="bg1"/>
                </a:solidFill>
              </a:rPr>
              <a:t> clubs</a:t>
            </a:r>
            <a:r>
              <a:rPr lang="es-MX" b="1" dirty="0" smtClean="0">
                <a:solidFill>
                  <a:schemeClr val="bg1"/>
                </a:solidFill>
              </a:rPr>
              <a:t>.</a:t>
            </a:r>
            <a:endParaRPr lang="es-MX" sz="1400" dirty="0" smtClean="0">
              <a:solidFill>
                <a:srgbClr val="FFC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127648" y="3970114"/>
            <a:ext cx="27363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Time </a:t>
            </a:r>
            <a:r>
              <a:rPr lang="es-MX" b="1" dirty="0" err="1" smtClean="0">
                <a:solidFill>
                  <a:schemeClr val="bg1"/>
                </a:solidFill>
              </a:rPr>
              <a:t>clause</a:t>
            </a:r>
            <a:r>
              <a:rPr lang="es-MX" b="1" dirty="0" smtClean="0">
                <a:solidFill>
                  <a:schemeClr val="bg1"/>
                </a:solidFill>
              </a:rPr>
              <a:t> in </a:t>
            </a:r>
            <a:r>
              <a:rPr lang="es-MX" b="1" dirty="0" err="1" smtClean="0">
                <a:solidFill>
                  <a:schemeClr val="bg1"/>
                </a:solidFill>
              </a:rPr>
              <a:t>past</a:t>
            </a:r>
            <a:endParaRPr lang="es-MX" b="1" dirty="0">
              <a:solidFill>
                <a:schemeClr val="bg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5148064" y="3970114"/>
            <a:ext cx="28803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err="1" smtClean="0"/>
              <a:t>Past</a:t>
            </a:r>
            <a:r>
              <a:rPr lang="es-MX" b="1" dirty="0" smtClean="0"/>
              <a:t> </a:t>
            </a:r>
            <a:r>
              <a:rPr lang="es-MX" b="1" dirty="0" err="1" smtClean="0"/>
              <a:t>perfect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42634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Rules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1-All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require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subject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and a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verb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3687167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3687167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8032" y="3687167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…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194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Rules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2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-A time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is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dependant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It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might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be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connected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main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3687167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inmature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687167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7105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Rules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3-The time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can come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main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...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3789040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3789040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887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Rules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…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or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after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main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3789040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3568" y="3789040"/>
            <a:ext cx="7772400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936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Rules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clauses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4-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time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comes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before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main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, a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comma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separates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two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clauses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79512" y="3861048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efore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3861048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err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efore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had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first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job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96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,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I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immature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2736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470025"/>
          </a:xfrm>
          <a:solidFill>
            <a:srgbClr val="270DE9"/>
          </a:solidFill>
        </p:spPr>
        <p:txBody>
          <a:bodyPr/>
          <a:lstStyle/>
          <a:p>
            <a:r>
              <a:rPr lang="es-ES" dirty="0" err="1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Conjunctions</a:t>
            </a:r>
            <a:endParaRPr lang="es-E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030983"/>
            <a:ext cx="7772400" cy="1470025"/>
          </a:xfrm>
          <a:prstGeom prst="rect">
            <a:avLst/>
          </a:prstGeom>
          <a:solidFill>
            <a:schemeClr val="bg1"/>
          </a:solidFill>
          <a:ln w="95250">
            <a:solidFill>
              <a:srgbClr val="270DE9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Once/ as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as: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When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happens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and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another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event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happens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soon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afterwards</a:t>
            </a:r>
            <a:r>
              <a:rPr lang="es-ES" dirty="0" smtClean="0">
                <a:solidFill>
                  <a:srgbClr val="270DE9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dirty="0">
              <a:solidFill>
                <a:srgbClr val="270DE9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3573016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rgbClr val="FA0000"/>
                </a:solidFill>
                <a:latin typeface="Aharoni" pitchFamily="2" charset="-79"/>
                <a:cs typeface="Aharoni" pitchFamily="2" charset="-79"/>
              </a:rPr>
              <a:t>Once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Sarah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learned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Spanish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able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talk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neighbors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79512" y="5127327"/>
            <a:ext cx="8784976" cy="1470025"/>
          </a:xfrm>
          <a:prstGeom prst="rect">
            <a:avLst/>
          </a:prstGeom>
          <a:solidFill>
            <a:srgbClr val="270DE9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Sarah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able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talk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her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neighbors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smtClean="0">
                <a:solidFill>
                  <a:srgbClr val="FA0000"/>
                </a:solidFill>
                <a:latin typeface="Aharoni" pitchFamily="2" charset="-79"/>
                <a:cs typeface="Aharoni" pitchFamily="2" charset="-79"/>
              </a:rPr>
              <a:t>once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she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learned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1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Spanish</a:t>
            </a:r>
            <a:r>
              <a:rPr lang="es-ES" sz="41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,.</a:t>
            </a:r>
            <a:endParaRPr lang="es-ES" sz="41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594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582</Words>
  <Application>Microsoft Office PowerPoint</Application>
  <PresentationFormat>Presentación en pantalla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Time clauses</vt:lpstr>
      <vt:lpstr>How do we use time clauses?</vt:lpstr>
      <vt:lpstr>How do we use time clauses?</vt:lpstr>
      <vt:lpstr>Rules for clauses</vt:lpstr>
      <vt:lpstr>Rules for clauses</vt:lpstr>
      <vt:lpstr>Rules for clauses</vt:lpstr>
      <vt:lpstr>Rules for clauses</vt:lpstr>
      <vt:lpstr>Rules for clauses</vt:lpstr>
      <vt:lpstr>Conjunctions</vt:lpstr>
      <vt:lpstr>Conjunctions</vt:lpstr>
      <vt:lpstr>Conjunctions</vt:lpstr>
      <vt:lpstr>Conjunctions</vt:lpstr>
      <vt:lpstr>Conjunctions</vt:lpstr>
      <vt:lpstr>When do we use  time clauses?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clauses</dc:title>
  <dc:creator>Hpcq43</dc:creator>
  <cp:lastModifiedBy>UAAL</cp:lastModifiedBy>
  <cp:revision>26</cp:revision>
  <dcterms:created xsi:type="dcterms:W3CDTF">2014-10-28T14:29:42Z</dcterms:created>
  <dcterms:modified xsi:type="dcterms:W3CDTF">2015-12-16T00:53:42Z</dcterms:modified>
</cp:coreProperties>
</file>