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492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99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3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30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8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1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38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00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6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42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07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D1CF3-51C8-481F-9DB9-02C660715510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FB056-61F5-424C-935E-B0AAF4E9E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19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  <a:solidFill>
            <a:schemeClr val="tx1"/>
          </a:solidFill>
        </p:spPr>
        <p:txBody>
          <a:bodyPr/>
          <a:lstStyle/>
          <a:p>
            <a:r>
              <a:rPr lang="es-ES" b="1" dirty="0" err="1" smtClean="0">
                <a:solidFill>
                  <a:srgbClr val="FFFF00"/>
                </a:solidFill>
              </a:rPr>
              <a:t>Giving</a:t>
            </a:r>
            <a:r>
              <a:rPr lang="es-ES" b="1" dirty="0" smtClean="0">
                <a:solidFill>
                  <a:srgbClr val="FFFF00"/>
                </a:solidFill>
              </a:rPr>
              <a:t> </a:t>
            </a:r>
            <a:r>
              <a:rPr lang="es-ES" b="1" dirty="0" err="1" smtClean="0">
                <a:solidFill>
                  <a:srgbClr val="FFFF00"/>
                </a:solidFill>
              </a:rPr>
              <a:t>reasons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  <a:solidFill>
            <a:schemeClr val="tx1"/>
          </a:solidFill>
        </p:spPr>
        <p:txBody>
          <a:bodyPr/>
          <a:lstStyle/>
          <a:p>
            <a:r>
              <a:rPr lang="es-ES" b="1" dirty="0" err="1" smtClean="0">
                <a:solidFill>
                  <a:srgbClr val="FFFF00"/>
                </a:solidFill>
              </a:rPr>
              <a:t>Giving</a:t>
            </a:r>
            <a:r>
              <a:rPr lang="es-ES" b="1" dirty="0" smtClean="0">
                <a:solidFill>
                  <a:srgbClr val="FFFF00"/>
                </a:solidFill>
              </a:rPr>
              <a:t> </a:t>
            </a:r>
            <a:r>
              <a:rPr lang="es-ES" b="1" dirty="0" err="1" smtClean="0">
                <a:solidFill>
                  <a:srgbClr val="FFFF00"/>
                </a:solidFill>
              </a:rPr>
              <a:t>reasons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2276872"/>
            <a:ext cx="7772400" cy="302433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dirty="0" smtClean="0"/>
              <a:t> I </a:t>
            </a:r>
            <a:r>
              <a:rPr lang="es-ES" sz="2200" dirty="0" err="1" smtClean="0"/>
              <a:t>like</a:t>
            </a:r>
            <a:r>
              <a:rPr lang="es-ES" sz="2200" dirty="0" smtClean="0"/>
              <a:t> </a:t>
            </a:r>
            <a:r>
              <a:rPr lang="es-ES" sz="2200" dirty="0" smtClean="0"/>
              <a:t> </a:t>
            </a:r>
            <a:r>
              <a:rPr lang="es-ES" sz="2200" dirty="0" err="1" smtClean="0"/>
              <a:t>Aloha</a:t>
            </a:r>
            <a:r>
              <a:rPr lang="es-ES" sz="2200" dirty="0" smtClean="0"/>
              <a:t> </a:t>
            </a:r>
            <a:r>
              <a:rPr lang="es-ES" sz="2200" b="1" dirty="0" err="1" smtClean="0"/>
              <a:t>because</a:t>
            </a:r>
            <a:r>
              <a:rPr lang="es-ES" sz="2200" dirty="0" smtClean="0"/>
              <a:t> </a:t>
            </a:r>
            <a:r>
              <a:rPr lang="es-ES" sz="2200" dirty="0" err="1" smtClean="0"/>
              <a:t>it</a:t>
            </a:r>
            <a:r>
              <a:rPr lang="es-ES" sz="2200" dirty="0" err="1" smtClean="0"/>
              <a:t>´s</a:t>
            </a:r>
            <a:r>
              <a:rPr lang="es-ES" sz="2200" dirty="0" smtClean="0"/>
              <a:t> </a:t>
            </a:r>
            <a:r>
              <a:rPr lang="es-ES" sz="2200" dirty="0" err="1" smtClean="0"/>
              <a:t>really</a:t>
            </a:r>
            <a:r>
              <a:rPr lang="es-ES" sz="2200" dirty="0" smtClean="0"/>
              <a:t> </a:t>
            </a:r>
            <a:r>
              <a:rPr lang="es-ES" sz="2200" dirty="0" err="1" smtClean="0"/>
              <a:t>near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University</a:t>
            </a:r>
            <a:r>
              <a:rPr lang="es-ES" sz="2200" dirty="0" smtClean="0"/>
              <a:t>.</a:t>
            </a:r>
            <a:endParaRPr lang="es-ES" sz="2200" dirty="0" smtClean="0"/>
          </a:p>
          <a:p>
            <a:r>
              <a:rPr lang="es-ES" sz="2200" b="1" dirty="0" err="1" smtClean="0"/>
              <a:t>Since</a:t>
            </a:r>
            <a:r>
              <a:rPr lang="es-ES" sz="2200" b="1" dirty="0" smtClean="0"/>
              <a:t> </a:t>
            </a:r>
            <a:r>
              <a:rPr lang="es-ES" sz="2200" dirty="0" err="1" smtClean="0"/>
              <a:t>it´s</a:t>
            </a:r>
            <a:r>
              <a:rPr lang="es-ES" sz="2200" dirty="0" smtClean="0"/>
              <a:t> </a:t>
            </a:r>
            <a:r>
              <a:rPr lang="es-ES" sz="2200" dirty="0" err="1" smtClean="0"/>
              <a:t>always</a:t>
            </a:r>
            <a:r>
              <a:rPr lang="es-ES" sz="2200" dirty="0" smtClean="0"/>
              <a:t> so </a:t>
            </a:r>
            <a:r>
              <a:rPr lang="es-ES" sz="2200" dirty="0" err="1" smtClean="0"/>
              <a:t>packed</a:t>
            </a:r>
            <a:r>
              <a:rPr lang="es-ES" sz="2200" dirty="0" smtClean="0"/>
              <a:t>, </a:t>
            </a:r>
            <a:r>
              <a:rPr lang="es-ES" sz="2200" dirty="0" err="1" smtClean="0"/>
              <a:t>there´s</a:t>
            </a:r>
            <a:r>
              <a:rPr lang="es-ES" sz="2200" dirty="0" smtClean="0"/>
              <a:t> a </a:t>
            </a:r>
            <a:r>
              <a:rPr lang="es-ES" sz="2200" dirty="0" err="1" smtClean="0"/>
              <a:t>long</a:t>
            </a:r>
            <a:r>
              <a:rPr lang="es-ES" sz="2200" dirty="0" smtClean="0"/>
              <a:t> </a:t>
            </a:r>
            <a:r>
              <a:rPr lang="es-ES" sz="2200" dirty="0" err="1" smtClean="0"/>
              <a:t>wait</a:t>
            </a:r>
            <a:r>
              <a:rPr lang="es-ES" sz="2200" dirty="0" smtClean="0"/>
              <a:t> </a:t>
            </a:r>
            <a:r>
              <a:rPr lang="es-ES" sz="2200" dirty="0" err="1" smtClean="0"/>
              <a:t>outside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 </a:t>
            </a:r>
            <a:r>
              <a:rPr lang="es-ES" sz="2200" dirty="0" smtClean="0"/>
              <a:t>club.</a:t>
            </a:r>
          </a:p>
          <a:p>
            <a:r>
              <a:rPr lang="es-ES" sz="2200" dirty="0" err="1" smtClean="0"/>
              <a:t>It´s</a:t>
            </a:r>
            <a:r>
              <a:rPr lang="es-ES" sz="2200" dirty="0" smtClean="0"/>
              <a:t> popular </a:t>
            </a:r>
            <a:r>
              <a:rPr lang="es-ES" sz="2200" b="1" dirty="0" err="1" smtClean="0"/>
              <a:t>because</a:t>
            </a:r>
            <a:r>
              <a:rPr lang="es-ES" sz="2200" b="1" dirty="0" smtClean="0"/>
              <a:t> of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fashionable</a:t>
            </a:r>
            <a:r>
              <a:rPr lang="es-ES" sz="2200" dirty="0" smtClean="0"/>
              <a:t> </a:t>
            </a:r>
            <a:r>
              <a:rPr lang="es-ES" sz="2200" dirty="0" err="1" smtClean="0"/>
              <a:t>people</a:t>
            </a:r>
            <a:r>
              <a:rPr lang="es-ES" sz="2200" dirty="0" smtClean="0"/>
              <a:t>.</a:t>
            </a:r>
          </a:p>
          <a:p>
            <a:r>
              <a:rPr lang="es-ES" sz="2200" dirty="0" smtClean="0"/>
              <a:t>Top Club </a:t>
            </a:r>
            <a:r>
              <a:rPr lang="es-ES" sz="2200" dirty="0" err="1" smtClean="0"/>
              <a:t>is</a:t>
            </a:r>
            <a:r>
              <a:rPr lang="es-ES" sz="2200" dirty="0" smtClean="0"/>
              <a:t> </a:t>
            </a:r>
            <a:r>
              <a:rPr lang="es-ES" sz="2200" dirty="0" err="1" smtClean="0"/>
              <a:t>famous</a:t>
            </a:r>
            <a:r>
              <a:rPr lang="es-ES" sz="2200" dirty="0" smtClean="0"/>
              <a:t> </a:t>
            </a:r>
            <a:r>
              <a:rPr lang="es-ES" sz="2200" b="1" dirty="0" err="1" smtClean="0"/>
              <a:t>for</a:t>
            </a:r>
            <a:r>
              <a:rPr lang="es-ES" sz="2200" b="1" dirty="0" smtClean="0"/>
              <a:t> </a:t>
            </a:r>
            <a:r>
              <a:rPr lang="es-ES" sz="2200" dirty="0" err="1" smtClean="0"/>
              <a:t>its</a:t>
            </a:r>
            <a:r>
              <a:rPr lang="es-ES" sz="2200" dirty="0" smtClean="0"/>
              <a:t> </a:t>
            </a:r>
            <a:r>
              <a:rPr lang="es-ES" sz="2200" dirty="0" err="1" smtClean="0"/>
              <a:t>fantastic</a:t>
            </a:r>
            <a:r>
              <a:rPr lang="es-ES" sz="2200" dirty="0" smtClean="0"/>
              <a:t> music.</a:t>
            </a:r>
          </a:p>
          <a:p>
            <a:r>
              <a:rPr lang="es-ES" sz="2200" b="1" dirty="0" err="1" smtClean="0"/>
              <a:t>Due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to</a:t>
            </a:r>
            <a:r>
              <a:rPr lang="es-ES" sz="2200" b="1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crowds</a:t>
            </a:r>
            <a:r>
              <a:rPr lang="es-ES" sz="2200" dirty="0" smtClean="0"/>
              <a:t>, “El chacal” </a:t>
            </a:r>
            <a:r>
              <a:rPr lang="es-ES" sz="2200" dirty="0" err="1" smtClean="0"/>
              <a:t>does</a:t>
            </a:r>
            <a:r>
              <a:rPr lang="es-ES" sz="2200" dirty="0" smtClean="0"/>
              <a:t> </a:t>
            </a:r>
            <a:r>
              <a:rPr lang="es-ES" sz="2200" dirty="0" err="1" smtClean="0"/>
              <a:t>not</a:t>
            </a:r>
            <a:r>
              <a:rPr lang="es-ES" sz="2200" dirty="0" smtClean="0"/>
              <a:t> </a:t>
            </a:r>
            <a:r>
              <a:rPr lang="es-ES" sz="2200" dirty="0" err="1" smtClean="0"/>
              <a:t>take</a:t>
            </a:r>
            <a:r>
              <a:rPr lang="es-ES" sz="2200" dirty="0" smtClean="0"/>
              <a:t> </a:t>
            </a:r>
            <a:r>
              <a:rPr lang="es-ES" sz="2200" dirty="0" err="1" smtClean="0"/>
              <a:t>bookings</a:t>
            </a:r>
            <a:r>
              <a:rPr lang="es-ES" sz="2200" dirty="0" smtClean="0"/>
              <a:t>.</a:t>
            </a:r>
            <a:endParaRPr lang="es-ES" sz="2200" dirty="0" smtClean="0"/>
          </a:p>
          <a:p>
            <a:r>
              <a:rPr lang="es-ES" sz="2200" b="1" dirty="0" err="1" smtClean="0"/>
              <a:t>The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reason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why</a:t>
            </a:r>
            <a:r>
              <a:rPr lang="es-ES" sz="2200" b="1" dirty="0" smtClean="0"/>
              <a:t> </a:t>
            </a:r>
            <a:r>
              <a:rPr lang="es-ES" sz="2200" dirty="0" err="1" smtClean="0"/>
              <a:t>people</a:t>
            </a:r>
            <a:r>
              <a:rPr lang="es-ES" sz="2200" dirty="0" smtClean="0"/>
              <a:t> </a:t>
            </a:r>
            <a:r>
              <a:rPr lang="es-ES" sz="2200" dirty="0" err="1" smtClean="0"/>
              <a:t>go</a:t>
            </a:r>
            <a:r>
              <a:rPr lang="es-ES" sz="2200" dirty="0" smtClean="0"/>
              <a:t> </a:t>
            </a:r>
            <a:r>
              <a:rPr lang="es-ES" sz="2200" dirty="0" err="1" smtClean="0"/>
              <a:t>there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</a:t>
            </a:r>
            <a:r>
              <a:rPr lang="es-ES" sz="2200" dirty="0" err="1" smtClean="0"/>
              <a:t>because</a:t>
            </a:r>
            <a:r>
              <a:rPr lang="es-ES" sz="2200" dirty="0" smtClean="0"/>
              <a:t>  </a:t>
            </a:r>
            <a:r>
              <a:rPr lang="es-ES" sz="2200" dirty="0" err="1" smtClean="0"/>
              <a:t>they</a:t>
            </a:r>
            <a:r>
              <a:rPr lang="es-ES" sz="2200" dirty="0" smtClean="0"/>
              <a:t> </a:t>
            </a:r>
            <a:r>
              <a:rPr lang="es-ES" sz="2200" dirty="0" err="1" smtClean="0"/>
              <a:t>love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food</a:t>
            </a:r>
            <a:r>
              <a:rPr lang="es-ES" sz="2200" dirty="0" smtClean="0"/>
              <a:t>.</a:t>
            </a:r>
            <a:endParaRPr lang="es-ES" sz="2200" b="1" dirty="0"/>
          </a:p>
        </p:txBody>
      </p:sp>
    </p:spTree>
    <p:extLst>
      <p:ext uri="{BB962C8B-B14F-4D97-AF65-F5344CB8AC3E}">
        <p14:creationId xmlns:p14="http://schemas.microsoft.com/office/powerpoint/2010/main" val="81854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838944"/>
          </a:xfrm>
        </p:spPr>
        <p:txBody>
          <a:bodyPr>
            <a:normAutofit/>
          </a:bodyPr>
          <a:lstStyle/>
          <a:p>
            <a:r>
              <a:rPr lang="es-ES" sz="4000" b="1" dirty="0" err="1" smtClean="0">
                <a:solidFill>
                  <a:schemeClr val="tx1"/>
                </a:solidFill>
              </a:rPr>
              <a:t>Because</a:t>
            </a:r>
            <a:r>
              <a:rPr lang="es-ES" sz="4000" b="1" dirty="0" smtClean="0">
                <a:solidFill>
                  <a:schemeClr val="tx1"/>
                </a:solidFill>
              </a:rPr>
              <a:t> / </a:t>
            </a:r>
            <a:r>
              <a:rPr lang="es-ES" sz="4000" b="1" dirty="0" err="1" smtClean="0">
                <a:solidFill>
                  <a:schemeClr val="tx1"/>
                </a:solidFill>
              </a:rPr>
              <a:t>Since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980728"/>
            <a:ext cx="7848872" cy="381642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Tx/>
              <a:buChar char="-"/>
            </a:pPr>
            <a:r>
              <a:rPr lang="es-ES" sz="4000" dirty="0" err="1" smtClean="0">
                <a:solidFill>
                  <a:srgbClr val="FFFF00"/>
                </a:solidFill>
              </a:rPr>
              <a:t>The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meaning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is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the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same</a:t>
            </a:r>
            <a:r>
              <a:rPr lang="es-ES" sz="4000" dirty="0" smtClean="0">
                <a:solidFill>
                  <a:srgbClr val="FFFF00"/>
                </a:solidFill>
              </a:rPr>
              <a:t>,</a:t>
            </a:r>
            <a:r>
              <a:rPr lang="es-ES" sz="4800" dirty="0" smtClean="0">
                <a:solidFill>
                  <a:srgbClr val="FFFF00"/>
                </a:solidFill>
              </a:rPr>
              <a:t> </a:t>
            </a:r>
            <a:r>
              <a:rPr lang="es-ES" sz="6000" b="1" dirty="0" err="1" smtClean="0">
                <a:solidFill>
                  <a:srgbClr val="FFFF00"/>
                </a:solidFill>
              </a:rPr>
              <a:t>since</a:t>
            </a:r>
            <a:r>
              <a:rPr lang="es-ES" sz="48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is</a:t>
            </a:r>
            <a:r>
              <a:rPr lang="es-ES" sz="4000" dirty="0" smtClean="0">
                <a:solidFill>
                  <a:srgbClr val="FFFF00"/>
                </a:solidFill>
              </a:rPr>
              <a:t> more formal.</a:t>
            </a:r>
            <a:br>
              <a:rPr lang="es-ES" sz="4000" dirty="0" smtClean="0">
                <a:solidFill>
                  <a:srgbClr val="FFFF00"/>
                </a:solidFill>
              </a:rPr>
            </a:br>
            <a:r>
              <a:rPr lang="es-ES" sz="4000" dirty="0" smtClean="0">
                <a:solidFill>
                  <a:srgbClr val="FFFF00"/>
                </a:solidFill>
              </a:rPr>
              <a:t>-</a:t>
            </a:r>
            <a:r>
              <a:rPr lang="es-ES" sz="4000" i="1" dirty="0" err="1" smtClean="0">
                <a:solidFill>
                  <a:srgbClr val="FFFF00"/>
                </a:solidFill>
              </a:rPr>
              <a:t>Because</a:t>
            </a:r>
            <a:r>
              <a:rPr lang="es-ES" sz="4000" dirty="0" smtClean="0">
                <a:solidFill>
                  <a:srgbClr val="FFFF00"/>
                </a:solidFill>
              </a:rPr>
              <a:t> and </a:t>
            </a:r>
            <a:r>
              <a:rPr lang="es-ES" sz="4000" i="1" dirty="0" err="1" smtClean="0">
                <a:solidFill>
                  <a:srgbClr val="FFFF00"/>
                </a:solidFill>
              </a:rPr>
              <a:t>Since</a:t>
            </a:r>
            <a:r>
              <a:rPr lang="es-ES" sz="4000" dirty="0" smtClean="0">
                <a:solidFill>
                  <a:srgbClr val="FFFF00"/>
                </a:solidFill>
              </a:rPr>
              <a:t> are </a:t>
            </a:r>
            <a:r>
              <a:rPr lang="es-ES" sz="4000" dirty="0" err="1" smtClean="0">
                <a:solidFill>
                  <a:srgbClr val="FFFF00"/>
                </a:solidFill>
              </a:rPr>
              <a:t>followed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by</a:t>
            </a:r>
            <a:r>
              <a:rPr lang="es-ES" sz="4000" dirty="0" smtClean="0">
                <a:solidFill>
                  <a:srgbClr val="FFFF00"/>
                </a:solidFill>
              </a:rPr>
              <a:t> a </a:t>
            </a:r>
            <a:r>
              <a:rPr lang="es-ES" sz="4000" dirty="0" err="1" smtClean="0">
                <a:solidFill>
                  <a:srgbClr val="FFFF00"/>
                </a:solidFill>
              </a:rPr>
              <a:t>subject</a:t>
            </a:r>
            <a:r>
              <a:rPr lang="es-ES" sz="4000" dirty="0" smtClean="0">
                <a:solidFill>
                  <a:srgbClr val="FFFF00"/>
                </a:solidFill>
              </a:rPr>
              <a:t> and a </a:t>
            </a:r>
            <a:r>
              <a:rPr lang="es-ES" sz="4000" dirty="0" err="1" smtClean="0">
                <a:solidFill>
                  <a:srgbClr val="FFFF00"/>
                </a:solidFill>
              </a:rPr>
              <a:t>verb</a:t>
            </a:r>
            <a:r>
              <a:rPr lang="es-ES" sz="4000" dirty="0" smtClean="0">
                <a:solidFill>
                  <a:srgbClr val="FFFF00"/>
                </a:solidFill>
              </a:rPr>
              <a:t>: </a:t>
            </a:r>
            <a:br>
              <a:rPr lang="es-ES" sz="4000" dirty="0" smtClean="0">
                <a:solidFill>
                  <a:srgbClr val="FFFF00"/>
                </a:solidFill>
              </a:rPr>
            </a:br>
            <a:endParaRPr lang="es-ES" sz="4000" dirty="0" smtClean="0">
              <a:solidFill>
                <a:srgbClr val="FFFF00"/>
              </a:solidFill>
            </a:endParaRPr>
          </a:p>
          <a:p>
            <a:pPr marL="571500" indent="-571500" algn="l">
              <a:buFontTx/>
              <a:buChar char="-"/>
            </a:pPr>
            <a:endParaRPr lang="es-ES" sz="4000" dirty="0">
              <a:solidFill>
                <a:srgbClr val="FFFF00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es-ES" sz="4000" dirty="0" smtClean="0">
                <a:solidFill>
                  <a:srgbClr val="7030A0"/>
                </a:solidFill>
              </a:rPr>
              <a:t/>
            </a:r>
            <a:br>
              <a:rPr lang="es-ES" sz="4000" dirty="0" smtClean="0">
                <a:solidFill>
                  <a:srgbClr val="7030A0"/>
                </a:solidFill>
              </a:rPr>
            </a:br>
            <a:endParaRPr lang="es-ES" sz="4000" b="1" dirty="0">
              <a:solidFill>
                <a:srgbClr val="7030A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56992"/>
            <a:ext cx="1944216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 smtClean="0"/>
              <a:t>Because</a:t>
            </a:r>
            <a:endParaRPr lang="es-ES" sz="3000" b="1" dirty="0" smtClean="0"/>
          </a:p>
          <a:p>
            <a:pPr algn="ctr"/>
            <a:r>
              <a:rPr lang="es-ES" sz="3000" b="1" dirty="0" err="1"/>
              <a:t>S</a:t>
            </a:r>
            <a:r>
              <a:rPr lang="es-ES" sz="3000" b="1" dirty="0" err="1" smtClean="0"/>
              <a:t>ince</a:t>
            </a:r>
            <a:endParaRPr lang="es-ES" sz="3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419872" y="3523074"/>
            <a:ext cx="1944216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 smtClean="0"/>
              <a:t>subject</a:t>
            </a:r>
            <a:endParaRPr lang="es-ES" sz="3000" b="1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5868144" y="3523074"/>
            <a:ext cx="1944216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 smtClean="0"/>
              <a:t>Verb</a:t>
            </a:r>
            <a:endParaRPr lang="es-ES" sz="3000" b="1" dirty="0" smtClean="0"/>
          </a:p>
        </p:txBody>
      </p:sp>
      <p:sp>
        <p:nvSpPr>
          <p:cNvPr id="8" name="7 Más"/>
          <p:cNvSpPr/>
          <p:nvPr/>
        </p:nvSpPr>
        <p:spPr>
          <a:xfrm>
            <a:off x="2843808" y="3523074"/>
            <a:ext cx="576064" cy="553998"/>
          </a:xfrm>
          <a:prstGeom prst="mathPlus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Más"/>
          <p:cNvSpPr/>
          <p:nvPr/>
        </p:nvSpPr>
        <p:spPr>
          <a:xfrm>
            <a:off x="5292080" y="3501008"/>
            <a:ext cx="576064" cy="553998"/>
          </a:xfrm>
          <a:prstGeom prst="mathPlus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4797152"/>
            <a:ext cx="8134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/>
              <a:t>T</a:t>
            </a:r>
            <a:r>
              <a:rPr lang="es-ES" sz="2000" dirty="0" err="1" smtClean="0"/>
              <a:t>hey</a:t>
            </a:r>
            <a:r>
              <a:rPr lang="es-ES" sz="2000" dirty="0" smtClean="0"/>
              <a:t> </a:t>
            </a:r>
            <a:r>
              <a:rPr lang="es-ES" sz="2000" dirty="0" err="1" smtClean="0"/>
              <a:t>have</a:t>
            </a:r>
            <a:r>
              <a:rPr lang="es-ES" sz="2000" dirty="0" smtClean="0"/>
              <a:t> a </a:t>
            </a:r>
            <a:r>
              <a:rPr lang="es-ES" sz="2000" dirty="0" err="1" smtClean="0"/>
              <a:t>lot</a:t>
            </a:r>
            <a:r>
              <a:rPr lang="es-ES" sz="2000" dirty="0" smtClean="0"/>
              <a:t> of </a:t>
            </a:r>
            <a:r>
              <a:rPr lang="es-ES" sz="2000" dirty="0" err="1" smtClean="0"/>
              <a:t>dishes</a:t>
            </a:r>
            <a:r>
              <a:rPr lang="es-ES" sz="2000" dirty="0"/>
              <a:t> </a:t>
            </a:r>
            <a:r>
              <a:rPr lang="es-ES" sz="2000" dirty="0" smtClean="0"/>
              <a:t>= </a:t>
            </a:r>
            <a:r>
              <a:rPr lang="es-ES" sz="2000" dirty="0" err="1" smtClean="0"/>
              <a:t>the</a:t>
            </a:r>
            <a:r>
              <a:rPr lang="es-ES" sz="2000" dirty="0" smtClean="0"/>
              <a:t> new restaurants are popular.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23528" y="5229200"/>
            <a:ext cx="813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T</a:t>
            </a:r>
            <a:r>
              <a:rPr lang="es-ES" dirty="0" err="1" smtClean="0"/>
              <a:t>hey</a:t>
            </a:r>
            <a:r>
              <a:rPr lang="es-ES" dirty="0" smtClean="0"/>
              <a:t> </a:t>
            </a:r>
            <a:r>
              <a:rPr lang="es-ES" dirty="0" err="1" smtClean="0"/>
              <a:t>allow</a:t>
            </a:r>
            <a:r>
              <a:rPr lang="es-ES" dirty="0" smtClean="0"/>
              <a:t> </a:t>
            </a:r>
            <a:r>
              <a:rPr lang="es-ES" dirty="0" err="1" smtClean="0"/>
              <a:t>girls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in </a:t>
            </a:r>
            <a:r>
              <a:rPr lang="es-ES" dirty="0" err="1" smtClean="0"/>
              <a:t>for</a:t>
            </a:r>
            <a:r>
              <a:rPr lang="es-ES" dirty="0" smtClean="0"/>
              <a:t> free = </a:t>
            </a:r>
            <a:r>
              <a:rPr lang="es-ES" dirty="0" err="1" smtClean="0"/>
              <a:t>this</a:t>
            </a:r>
            <a:r>
              <a:rPr lang="es-ES" dirty="0" smtClean="0"/>
              <a:t> bar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crowded</a:t>
            </a:r>
            <a:r>
              <a:rPr lang="es-ES" dirty="0" smtClean="0"/>
              <a:t>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23528" y="5661248"/>
            <a:ext cx="813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offer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latest</a:t>
            </a:r>
            <a:r>
              <a:rPr lang="es-ES" dirty="0" smtClean="0"/>
              <a:t> </a:t>
            </a:r>
            <a:r>
              <a:rPr lang="es-ES" dirty="0" err="1" smtClean="0"/>
              <a:t>movies</a:t>
            </a:r>
            <a:r>
              <a:rPr lang="es-ES" dirty="0"/>
              <a:t> </a:t>
            </a:r>
            <a:r>
              <a:rPr lang="es-ES" dirty="0" smtClean="0"/>
              <a:t>= </a:t>
            </a:r>
            <a:r>
              <a:rPr lang="es-ES" dirty="0" err="1" smtClean="0"/>
              <a:t>Cinepolis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successful</a:t>
            </a:r>
            <a:endParaRPr lang="es-ES" dirty="0" smtClean="0"/>
          </a:p>
        </p:txBody>
      </p:sp>
      <p:sp>
        <p:nvSpPr>
          <p:cNvPr id="19" name="18 CuadroTexto"/>
          <p:cNvSpPr txBox="1"/>
          <p:nvPr/>
        </p:nvSpPr>
        <p:spPr>
          <a:xfrm>
            <a:off x="323528" y="4797152"/>
            <a:ext cx="8134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Because</a:t>
            </a:r>
            <a:r>
              <a:rPr lang="es-ES" sz="2000" dirty="0" smtClean="0"/>
              <a:t> </a:t>
            </a:r>
            <a:r>
              <a:rPr lang="es-ES" sz="2000" dirty="0" err="1" smtClean="0"/>
              <a:t>they</a:t>
            </a:r>
            <a:r>
              <a:rPr lang="es-ES" sz="2000" dirty="0" smtClean="0"/>
              <a:t> </a:t>
            </a:r>
            <a:r>
              <a:rPr lang="es-ES" sz="2000" dirty="0" err="1" smtClean="0"/>
              <a:t>have</a:t>
            </a:r>
            <a:r>
              <a:rPr lang="es-ES" sz="2000" dirty="0" smtClean="0"/>
              <a:t> a </a:t>
            </a:r>
            <a:r>
              <a:rPr lang="es-ES" sz="2000" dirty="0" err="1" smtClean="0"/>
              <a:t>lot</a:t>
            </a:r>
            <a:r>
              <a:rPr lang="es-ES" sz="2000" dirty="0" smtClean="0"/>
              <a:t> of </a:t>
            </a:r>
            <a:r>
              <a:rPr lang="es-ES" sz="2000" dirty="0" err="1" smtClean="0"/>
              <a:t>dishes</a:t>
            </a:r>
            <a:r>
              <a:rPr lang="es-ES" sz="2000" dirty="0" smtClean="0"/>
              <a:t>, </a:t>
            </a:r>
            <a:r>
              <a:rPr lang="es-ES" sz="2000" dirty="0" err="1" smtClean="0"/>
              <a:t>the</a:t>
            </a:r>
            <a:r>
              <a:rPr lang="es-ES" sz="2000" dirty="0" smtClean="0"/>
              <a:t> new restaurants are popular.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23528" y="5229200"/>
            <a:ext cx="8134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Since</a:t>
            </a:r>
            <a:r>
              <a:rPr lang="es-ES" sz="2000" dirty="0" smtClean="0"/>
              <a:t> </a:t>
            </a:r>
            <a:r>
              <a:rPr lang="es-ES" sz="2000" dirty="0" err="1" smtClean="0"/>
              <a:t>there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no </a:t>
            </a:r>
            <a:r>
              <a:rPr lang="es-ES" sz="2000" dirty="0" err="1" smtClean="0"/>
              <a:t>cover</a:t>
            </a:r>
            <a:r>
              <a:rPr lang="es-ES" sz="2000" dirty="0" smtClean="0"/>
              <a:t> </a:t>
            </a:r>
            <a:r>
              <a:rPr lang="es-ES" sz="2000" dirty="0" err="1" smtClean="0"/>
              <a:t>before</a:t>
            </a:r>
            <a:r>
              <a:rPr lang="es-ES" sz="2000" dirty="0" smtClean="0"/>
              <a:t> 10:00 p.m., </a:t>
            </a:r>
            <a:r>
              <a:rPr lang="es-ES" sz="2000" dirty="0" err="1" smtClean="0"/>
              <a:t>this</a:t>
            </a:r>
            <a:r>
              <a:rPr lang="es-ES" sz="2000" dirty="0" smtClean="0"/>
              <a:t> </a:t>
            </a:r>
            <a:r>
              <a:rPr lang="es-ES" sz="2000" dirty="0" smtClean="0"/>
              <a:t>bar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very</a:t>
            </a:r>
            <a:r>
              <a:rPr lang="es-ES" sz="2000" dirty="0" smtClean="0"/>
              <a:t> </a:t>
            </a:r>
            <a:r>
              <a:rPr lang="es-ES" sz="2000" dirty="0" err="1" smtClean="0"/>
              <a:t>crowded</a:t>
            </a:r>
            <a:r>
              <a:rPr lang="es-ES" sz="2000" dirty="0" smtClean="0"/>
              <a:t>.</a:t>
            </a:r>
            <a:endParaRPr lang="es-ES" sz="2000" dirty="0" smtClean="0"/>
          </a:p>
        </p:txBody>
      </p:sp>
      <p:sp>
        <p:nvSpPr>
          <p:cNvPr id="22" name="21 CuadroTexto"/>
          <p:cNvSpPr txBox="1"/>
          <p:nvPr/>
        </p:nvSpPr>
        <p:spPr>
          <a:xfrm>
            <a:off x="323528" y="5589240"/>
            <a:ext cx="8134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Because</a:t>
            </a:r>
            <a:r>
              <a:rPr lang="es-ES" sz="2000" b="1" dirty="0" smtClean="0"/>
              <a:t> </a:t>
            </a:r>
            <a:r>
              <a:rPr lang="es-ES" sz="2000" dirty="0" err="1" smtClean="0"/>
              <a:t>they</a:t>
            </a:r>
            <a:r>
              <a:rPr lang="es-ES" sz="2000" dirty="0" smtClean="0"/>
              <a:t> </a:t>
            </a:r>
            <a:r>
              <a:rPr lang="es-ES" sz="2000" dirty="0" err="1" smtClean="0"/>
              <a:t>offer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latest</a:t>
            </a:r>
            <a:r>
              <a:rPr lang="es-ES" sz="2000" dirty="0" smtClean="0"/>
              <a:t> </a:t>
            </a:r>
            <a:r>
              <a:rPr lang="es-ES" sz="2000" dirty="0" err="1" smtClean="0"/>
              <a:t>movies</a:t>
            </a:r>
            <a:r>
              <a:rPr lang="es-ES" sz="2000" dirty="0" smtClean="0"/>
              <a:t>, </a:t>
            </a:r>
            <a:r>
              <a:rPr lang="es-ES" sz="2000" dirty="0" err="1" smtClean="0"/>
              <a:t>Cinepolis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successful</a:t>
            </a:r>
            <a:r>
              <a:rPr lang="es-ES" sz="2000" dirty="0" smtClean="0"/>
              <a:t>. </a:t>
            </a:r>
          </a:p>
        </p:txBody>
      </p:sp>
      <p:sp>
        <p:nvSpPr>
          <p:cNvPr id="24" name="23 CuadroTexto"/>
          <p:cNvSpPr txBox="1"/>
          <p:nvPr/>
        </p:nvSpPr>
        <p:spPr>
          <a:xfrm rot="10800000" flipV="1">
            <a:off x="323528" y="6030580"/>
            <a:ext cx="778399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Since</a:t>
            </a:r>
            <a:r>
              <a:rPr lang="es-ES" sz="2000" b="1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/>
              <a:t>H</a:t>
            </a:r>
            <a:r>
              <a:rPr lang="es-ES" sz="2000" dirty="0" err="1" smtClean="0"/>
              <a:t>appy</a:t>
            </a:r>
            <a:r>
              <a:rPr lang="es-ES" sz="2000" dirty="0" smtClean="0"/>
              <a:t> </a:t>
            </a:r>
            <a:r>
              <a:rPr lang="es-ES" sz="2000" dirty="0" err="1" smtClean="0"/>
              <a:t>meal</a:t>
            </a:r>
            <a:r>
              <a:rPr lang="es-ES" sz="2000" dirty="0" smtClean="0"/>
              <a:t> </a:t>
            </a:r>
            <a:r>
              <a:rPr lang="es-ES" sz="2000" dirty="0" err="1" smtClean="0"/>
              <a:t>includes</a:t>
            </a:r>
            <a:r>
              <a:rPr lang="es-ES" sz="2000" dirty="0" smtClean="0"/>
              <a:t> a </a:t>
            </a:r>
            <a:r>
              <a:rPr lang="es-ES" sz="2000" dirty="0" err="1" smtClean="0"/>
              <a:t>toy</a:t>
            </a:r>
            <a:r>
              <a:rPr lang="es-ES" sz="2000" dirty="0" smtClean="0"/>
              <a:t>, </a:t>
            </a:r>
            <a:r>
              <a:rPr lang="es-ES" sz="2000" dirty="0" err="1" smtClean="0"/>
              <a:t>children</a:t>
            </a:r>
            <a:r>
              <a:rPr lang="es-ES" sz="2000" dirty="0" smtClean="0"/>
              <a:t> </a:t>
            </a:r>
            <a:r>
              <a:rPr lang="es-ES" sz="2000" dirty="0" err="1" smtClean="0"/>
              <a:t>love</a:t>
            </a:r>
            <a:r>
              <a:rPr lang="es-ES" sz="2000" dirty="0" smtClean="0"/>
              <a:t> Mc </a:t>
            </a:r>
            <a:r>
              <a:rPr lang="es-ES" sz="2000" dirty="0" err="1" smtClean="0"/>
              <a:t>Donald´s</a:t>
            </a:r>
            <a:r>
              <a:rPr lang="es-ES" sz="2000" dirty="0"/>
              <a:t>.</a:t>
            </a:r>
            <a:endParaRPr lang="es-ES" sz="2000" dirty="0" smtClean="0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010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  <p:bldP spid="8" grpId="0" animBg="1"/>
      <p:bldP spid="10" grpId="0" animBg="1"/>
      <p:bldP spid="11" grpId="0"/>
      <p:bldP spid="14" grpId="0"/>
      <p:bldP spid="15" grpId="0"/>
      <p:bldP spid="19" grpId="0" animBg="1"/>
      <p:bldP spid="21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134672" cy="381642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l"/>
            <a:r>
              <a:rPr lang="es-ES" sz="4000" b="1" dirty="0" smtClean="0">
                <a:solidFill>
                  <a:srgbClr val="FFFF00"/>
                </a:solidFill>
              </a:rPr>
              <a:t>- </a:t>
            </a:r>
            <a:r>
              <a:rPr lang="es-ES" sz="4000" dirty="0" err="1" smtClean="0">
                <a:solidFill>
                  <a:srgbClr val="FFFF00"/>
                </a:solidFill>
              </a:rPr>
              <a:t>The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meaning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is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the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same</a:t>
            </a:r>
            <a:r>
              <a:rPr lang="es-ES" sz="4000" dirty="0" smtClean="0">
                <a:solidFill>
                  <a:srgbClr val="FFFF00"/>
                </a:solidFill>
              </a:rPr>
              <a:t>, </a:t>
            </a:r>
            <a:r>
              <a:rPr lang="es-ES" sz="4000" dirty="0" err="1" smtClean="0">
                <a:solidFill>
                  <a:srgbClr val="FFFF00"/>
                </a:solidFill>
              </a:rPr>
              <a:t>although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i="1" dirty="0" err="1" smtClean="0">
                <a:solidFill>
                  <a:srgbClr val="FFFF00"/>
                </a:solidFill>
              </a:rPr>
              <a:t>Due</a:t>
            </a:r>
            <a:r>
              <a:rPr lang="es-ES" sz="4000" i="1" dirty="0" smtClean="0">
                <a:solidFill>
                  <a:srgbClr val="FFFF00"/>
                </a:solidFill>
              </a:rPr>
              <a:t> </a:t>
            </a:r>
            <a:r>
              <a:rPr lang="es-ES" sz="4000" i="1" dirty="0" err="1" smtClean="0">
                <a:solidFill>
                  <a:srgbClr val="FFFF00"/>
                </a:solidFill>
              </a:rPr>
              <a:t>to</a:t>
            </a:r>
            <a:r>
              <a:rPr lang="es-ES" sz="4000" i="1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often</a:t>
            </a:r>
            <a:r>
              <a:rPr lang="es-ES" sz="4000" dirty="0" smtClean="0">
                <a:solidFill>
                  <a:srgbClr val="FFFF00"/>
                </a:solidFill>
              </a:rPr>
              <a:t> has a </a:t>
            </a:r>
            <a:r>
              <a:rPr lang="es-ES" sz="4000" dirty="0" err="1" smtClean="0">
                <a:solidFill>
                  <a:srgbClr val="FFFF00"/>
                </a:solidFill>
              </a:rPr>
              <a:t>negative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connotation</a:t>
            </a:r>
            <a:r>
              <a:rPr lang="es-ES" sz="4000" dirty="0" smtClean="0">
                <a:solidFill>
                  <a:srgbClr val="FFFF00"/>
                </a:solidFill>
              </a:rPr>
              <a:t>.</a:t>
            </a:r>
            <a:br>
              <a:rPr lang="es-ES" sz="4000" dirty="0" smtClean="0">
                <a:solidFill>
                  <a:srgbClr val="FFFF00"/>
                </a:solidFill>
              </a:rPr>
            </a:br>
            <a:r>
              <a:rPr lang="es-ES" sz="4000" dirty="0" smtClean="0"/>
              <a:t>-</a:t>
            </a:r>
            <a:r>
              <a:rPr lang="es-ES" sz="4000" i="1" dirty="0" err="1" smtClean="0"/>
              <a:t>Because</a:t>
            </a:r>
            <a:r>
              <a:rPr lang="es-ES" sz="4000" dirty="0" smtClean="0"/>
              <a:t> and </a:t>
            </a:r>
            <a:r>
              <a:rPr lang="es-ES" sz="4000" i="1" dirty="0" err="1" smtClean="0"/>
              <a:t>Since</a:t>
            </a:r>
            <a:r>
              <a:rPr lang="es-ES" sz="4000" dirty="0" smtClean="0"/>
              <a:t> are </a:t>
            </a:r>
            <a:r>
              <a:rPr lang="es-ES" sz="4000" dirty="0" err="1" smtClean="0"/>
              <a:t>followed</a:t>
            </a:r>
            <a:r>
              <a:rPr lang="es-ES" sz="4000" dirty="0" smtClean="0"/>
              <a:t> </a:t>
            </a:r>
            <a:r>
              <a:rPr lang="es-ES" sz="4000" dirty="0" err="1" smtClean="0"/>
              <a:t>by</a:t>
            </a:r>
            <a:r>
              <a:rPr lang="es-ES" sz="4000" dirty="0" smtClean="0"/>
              <a:t> a </a:t>
            </a:r>
            <a:r>
              <a:rPr lang="es-ES" sz="4000" dirty="0" err="1" smtClean="0"/>
              <a:t>subject</a:t>
            </a:r>
            <a:r>
              <a:rPr lang="es-ES" sz="4000" dirty="0" smtClean="0"/>
              <a:t> and a </a:t>
            </a:r>
            <a:r>
              <a:rPr lang="es-ES" sz="4000" dirty="0" err="1" smtClean="0"/>
              <a:t>verb</a:t>
            </a:r>
            <a:r>
              <a:rPr lang="es-ES" sz="4000" dirty="0" smtClean="0"/>
              <a:t>: </a:t>
            </a:r>
            <a:br>
              <a:rPr lang="es-ES" sz="4000" dirty="0" smtClean="0"/>
            </a:br>
            <a:r>
              <a:rPr lang="es-ES" sz="4000" dirty="0">
                <a:solidFill>
                  <a:srgbClr val="7030A0"/>
                </a:solidFill>
              </a:rPr>
              <a:t/>
            </a:r>
            <a:br>
              <a:rPr lang="es-ES" sz="4000" dirty="0">
                <a:solidFill>
                  <a:srgbClr val="7030A0"/>
                </a:solidFill>
              </a:rPr>
            </a:br>
            <a:endParaRPr lang="es-ES" sz="4000" b="1" dirty="0">
              <a:solidFill>
                <a:srgbClr val="7030A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838944"/>
          </a:xfrm>
        </p:spPr>
        <p:txBody>
          <a:bodyPr>
            <a:normAutofit/>
          </a:bodyPr>
          <a:lstStyle/>
          <a:p>
            <a:r>
              <a:rPr lang="es-ES" sz="4000" b="1" dirty="0" err="1" smtClean="0">
                <a:solidFill>
                  <a:schemeClr val="tx1"/>
                </a:solidFill>
              </a:rPr>
              <a:t>Because</a:t>
            </a:r>
            <a:r>
              <a:rPr lang="es-ES" sz="4000" b="1" dirty="0" smtClean="0">
                <a:solidFill>
                  <a:schemeClr val="tx1"/>
                </a:solidFill>
              </a:rPr>
              <a:t> of / </a:t>
            </a:r>
            <a:r>
              <a:rPr lang="es-ES" sz="4000" b="1" dirty="0" err="1" smtClean="0">
                <a:solidFill>
                  <a:schemeClr val="tx1"/>
                </a:solidFill>
              </a:rPr>
              <a:t>Due</a:t>
            </a:r>
            <a:r>
              <a:rPr lang="es-ES" sz="4000" b="1" dirty="0" smtClean="0">
                <a:solidFill>
                  <a:schemeClr val="tx1"/>
                </a:solidFill>
              </a:rPr>
              <a:t> </a:t>
            </a:r>
            <a:r>
              <a:rPr lang="es-ES" sz="4000" b="1" dirty="0" err="1" smtClean="0">
                <a:solidFill>
                  <a:schemeClr val="tx1"/>
                </a:solidFill>
              </a:rPr>
              <a:t>to</a:t>
            </a:r>
            <a:r>
              <a:rPr lang="es-ES" sz="4000" b="1" dirty="0" smtClean="0">
                <a:solidFill>
                  <a:schemeClr val="tx1"/>
                </a:solidFill>
              </a:rPr>
              <a:t> / </a:t>
            </a:r>
            <a:r>
              <a:rPr lang="es-ES" sz="4000" b="1" dirty="0" err="1" smtClean="0">
                <a:solidFill>
                  <a:schemeClr val="tx1"/>
                </a:solidFill>
              </a:rPr>
              <a:t>For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5760" y="836712"/>
            <a:ext cx="8134672" cy="396044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 smtClean="0">
                <a:solidFill>
                  <a:srgbClr val="FFFF00"/>
                </a:solidFill>
              </a:rPr>
              <a:t>- </a:t>
            </a:r>
            <a:r>
              <a:rPr lang="es-ES" sz="3200" dirty="0" err="1" smtClean="0">
                <a:solidFill>
                  <a:srgbClr val="FFFF00"/>
                </a:solidFill>
              </a:rPr>
              <a:t>The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meaning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is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the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same</a:t>
            </a:r>
            <a:r>
              <a:rPr lang="es-ES" sz="3200" dirty="0" smtClean="0">
                <a:solidFill>
                  <a:srgbClr val="FFFF00"/>
                </a:solidFill>
              </a:rPr>
              <a:t>, </a:t>
            </a:r>
            <a:r>
              <a:rPr lang="es-ES" sz="3200" dirty="0" err="1" smtClean="0">
                <a:solidFill>
                  <a:srgbClr val="FFFF00"/>
                </a:solidFill>
              </a:rPr>
              <a:t>although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4000" b="1" dirty="0" err="1" smtClean="0">
                <a:solidFill>
                  <a:srgbClr val="FFFF00"/>
                </a:solidFill>
              </a:rPr>
              <a:t>Due</a:t>
            </a:r>
            <a:r>
              <a:rPr lang="es-ES" sz="4000" b="1" dirty="0" smtClean="0">
                <a:solidFill>
                  <a:srgbClr val="FFFF00"/>
                </a:solidFill>
              </a:rPr>
              <a:t> </a:t>
            </a:r>
            <a:r>
              <a:rPr lang="es-ES" sz="4000" b="1" dirty="0" err="1" smtClean="0">
                <a:solidFill>
                  <a:srgbClr val="FFFF00"/>
                </a:solidFill>
              </a:rPr>
              <a:t>to</a:t>
            </a:r>
            <a:r>
              <a:rPr lang="es-ES" sz="3200" i="1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often</a:t>
            </a:r>
            <a:r>
              <a:rPr lang="es-ES" sz="3200" dirty="0" smtClean="0">
                <a:solidFill>
                  <a:srgbClr val="FFFF00"/>
                </a:solidFill>
              </a:rPr>
              <a:t> has a </a:t>
            </a:r>
            <a:r>
              <a:rPr lang="es-ES" sz="3200" dirty="0" err="1" smtClean="0">
                <a:solidFill>
                  <a:srgbClr val="FFFF00"/>
                </a:solidFill>
              </a:rPr>
              <a:t>negative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connotation</a:t>
            </a:r>
            <a:r>
              <a:rPr lang="es-ES" sz="3200" dirty="0" smtClean="0">
                <a:solidFill>
                  <a:srgbClr val="FFFF00"/>
                </a:solidFill>
              </a:rPr>
              <a:t>.</a:t>
            </a:r>
            <a:br>
              <a:rPr lang="es-ES" sz="3200" dirty="0" smtClean="0">
                <a:solidFill>
                  <a:srgbClr val="FFFF00"/>
                </a:solidFill>
              </a:rPr>
            </a:br>
            <a:r>
              <a:rPr lang="es-ES" sz="3200" dirty="0" smtClean="0">
                <a:solidFill>
                  <a:srgbClr val="FFFF00"/>
                </a:solidFill>
              </a:rPr>
              <a:t>-</a:t>
            </a:r>
            <a:r>
              <a:rPr lang="es-ES" sz="3200" i="1" dirty="0" err="1" smtClean="0">
                <a:solidFill>
                  <a:srgbClr val="FFFF00"/>
                </a:solidFill>
              </a:rPr>
              <a:t>Because</a:t>
            </a:r>
            <a:r>
              <a:rPr lang="es-ES" sz="3200" i="1" dirty="0" smtClean="0">
                <a:solidFill>
                  <a:srgbClr val="FFFF00"/>
                </a:solidFill>
              </a:rPr>
              <a:t> of</a:t>
            </a:r>
            <a:r>
              <a:rPr lang="es-ES" sz="3200" dirty="0" smtClean="0">
                <a:solidFill>
                  <a:srgbClr val="FFFF00"/>
                </a:solidFill>
              </a:rPr>
              <a:t> , </a:t>
            </a:r>
            <a:r>
              <a:rPr lang="es-ES" sz="3200" i="1" dirty="0" err="1" smtClean="0">
                <a:solidFill>
                  <a:srgbClr val="FFFF00"/>
                </a:solidFill>
              </a:rPr>
              <a:t>Due</a:t>
            </a:r>
            <a:r>
              <a:rPr lang="es-ES" sz="3200" i="1" dirty="0" smtClean="0">
                <a:solidFill>
                  <a:srgbClr val="FFFF00"/>
                </a:solidFill>
              </a:rPr>
              <a:t> </a:t>
            </a:r>
            <a:r>
              <a:rPr lang="es-ES" sz="3200" i="1" dirty="0" err="1" smtClean="0">
                <a:solidFill>
                  <a:srgbClr val="FFFF00"/>
                </a:solidFill>
              </a:rPr>
              <a:t>to</a:t>
            </a:r>
            <a:r>
              <a:rPr lang="es-ES" sz="3200" i="1" dirty="0" smtClean="0">
                <a:solidFill>
                  <a:srgbClr val="FFFF00"/>
                </a:solidFill>
              </a:rPr>
              <a:t> and </a:t>
            </a:r>
            <a:r>
              <a:rPr lang="es-ES" sz="3200" i="1" dirty="0" err="1" smtClean="0">
                <a:solidFill>
                  <a:srgbClr val="FFFF00"/>
                </a:solidFill>
              </a:rPr>
              <a:t>For</a:t>
            </a:r>
            <a:r>
              <a:rPr lang="es-ES" sz="3200" dirty="0" smtClean="0">
                <a:solidFill>
                  <a:srgbClr val="FFFF00"/>
                </a:solidFill>
              </a:rPr>
              <a:t> are </a:t>
            </a:r>
            <a:r>
              <a:rPr lang="es-ES" sz="3200" dirty="0" err="1" smtClean="0">
                <a:solidFill>
                  <a:srgbClr val="FFFF00"/>
                </a:solidFill>
              </a:rPr>
              <a:t>followed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by</a:t>
            </a:r>
            <a:r>
              <a:rPr lang="es-ES" sz="3200" dirty="0" smtClean="0">
                <a:solidFill>
                  <a:srgbClr val="FFFF00"/>
                </a:solidFill>
              </a:rPr>
              <a:t> a </a:t>
            </a:r>
            <a:r>
              <a:rPr lang="es-ES" sz="3200" dirty="0" err="1" smtClean="0">
                <a:solidFill>
                  <a:srgbClr val="FFFF00"/>
                </a:solidFill>
              </a:rPr>
              <a:t>noun</a:t>
            </a:r>
            <a:r>
              <a:rPr lang="es-ES" sz="3200" dirty="0">
                <a:solidFill>
                  <a:srgbClr val="FFFF00"/>
                </a:solidFill>
              </a:rPr>
              <a:t>.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600" dirty="0" smtClean="0">
                <a:solidFill>
                  <a:srgbClr val="FFFF00"/>
                </a:solidFill>
              </a:rPr>
              <a:t/>
            </a:r>
            <a:br>
              <a:rPr lang="es-ES" sz="3600" dirty="0" smtClean="0">
                <a:solidFill>
                  <a:srgbClr val="FFFF00"/>
                </a:solidFill>
              </a:rPr>
            </a:br>
            <a:r>
              <a:rPr lang="es-ES" sz="3600" dirty="0" smtClean="0">
                <a:solidFill>
                  <a:srgbClr val="7030A0"/>
                </a:solidFill>
              </a:rPr>
              <a:t/>
            </a:r>
            <a:br>
              <a:rPr lang="es-ES" sz="3600" dirty="0" smtClean="0">
                <a:solidFill>
                  <a:srgbClr val="7030A0"/>
                </a:solidFill>
              </a:rPr>
            </a:br>
            <a:endParaRPr lang="es-ES" sz="3600" b="1" dirty="0">
              <a:solidFill>
                <a:srgbClr val="7030A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284984"/>
            <a:ext cx="27003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/>
              <a:t>Because</a:t>
            </a:r>
            <a:r>
              <a:rPr lang="es-ES" sz="2800" b="1" dirty="0" smtClean="0"/>
              <a:t> of</a:t>
            </a:r>
          </a:p>
          <a:p>
            <a:pPr algn="ctr"/>
            <a:r>
              <a:rPr lang="es-ES" sz="2800" b="1" dirty="0" err="1" smtClean="0"/>
              <a:t>Due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to</a:t>
            </a:r>
            <a:endParaRPr lang="es-ES" sz="2800" b="1" dirty="0" smtClean="0"/>
          </a:p>
          <a:p>
            <a:pPr algn="ctr"/>
            <a:r>
              <a:rPr lang="es-ES" sz="2800" b="1" dirty="0" err="1"/>
              <a:t>F</a:t>
            </a:r>
            <a:r>
              <a:rPr lang="es-ES" sz="2800" b="1" dirty="0" err="1" smtClean="0"/>
              <a:t>or</a:t>
            </a:r>
            <a:endParaRPr lang="es-ES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788024" y="3469650"/>
            <a:ext cx="1944216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 smtClean="0"/>
              <a:t>noun</a:t>
            </a:r>
            <a:endParaRPr lang="es-ES" sz="3000" b="1" dirty="0" smtClean="0"/>
          </a:p>
        </p:txBody>
      </p:sp>
      <p:sp>
        <p:nvSpPr>
          <p:cNvPr id="8" name="7 Más"/>
          <p:cNvSpPr/>
          <p:nvPr/>
        </p:nvSpPr>
        <p:spPr>
          <a:xfrm>
            <a:off x="3925743" y="3469650"/>
            <a:ext cx="576064" cy="553998"/>
          </a:xfrm>
          <a:prstGeom prst="mathPlus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4797152"/>
            <a:ext cx="8134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fashionable</a:t>
            </a:r>
            <a:r>
              <a:rPr lang="es-ES" sz="2000" dirty="0" smtClean="0"/>
              <a:t> </a:t>
            </a:r>
            <a:r>
              <a:rPr lang="es-ES" sz="2000" dirty="0" err="1" smtClean="0"/>
              <a:t>people</a:t>
            </a:r>
            <a:r>
              <a:rPr lang="es-ES" sz="2000" dirty="0" smtClean="0"/>
              <a:t>  = </a:t>
            </a:r>
            <a:r>
              <a:rPr lang="es-ES" sz="2000" dirty="0" err="1" smtClean="0"/>
              <a:t>this</a:t>
            </a:r>
            <a:r>
              <a:rPr lang="es-ES" sz="2000" dirty="0" smtClean="0"/>
              <a:t> bar </a:t>
            </a:r>
            <a:r>
              <a:rPr lang="es-ES" sz="2000" dirty="0" err="1" smtClean="0"/>
              <a:t>is</a:t>
            </a:r>
            <a:r>
              <a:rPr lang="es-ES" sz="2000" dirty="0" smtClean="0"/>
              <a:t> popular.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23528" y="5229200"/>
            <a:ext cx="813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bad</a:t>
            </a:r>
            <a:r>
              <a:rPr lang="es-ES" dirty="0" smtClean="0"/>
              <a:t> </a:t>
            </a:r>
            <a:r>
              <a:rPr lang="es-ES" dirty="0" err="1" smtClean="0"/>
              <a:t>service</a:t>
            </a:r>
            <a:r>
              <a:rPr lang="es-ES" dirty="0" smtClean="0"/>
              <a:t> =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use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transportation</a:t>
            </a:r>
            <a:r>
              <a:rPr lang="es-ES" dirty="0" smtClean="0"/>
              <a:t>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23528" y="5661248"/>
            <a:ext cx="813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great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 = </a:t>
            </a:r>
            <a:r>
              <a:rPr lang="es-ES" dirty="0" err="1" smtClean="0"/>
              <a:t>Cinepolis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successful</a:t>
            </a:r>
            <a:endParaRPr lang="es-ES" dirty="0" smtClean="0"/>
          </a:p>
        </p:txBody>
      </p:sp>
      <p:sp>
        <p:nvSpPr>
          <p:cNvPr id="19" name="18 CuadroTexto"/>
          <p:cNvSpPr txBox="1"/>
          <p:nvPr/>
        </p:nvSpPr>
        <p:spPr>
          <a:xfrm>
            <a:off x="323528" y="4829090"/>
            <a:ext cx="8134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Because</a:t>
            </a:r>
            <a:r>
              <a:rPr lang="es-ES" sz="2000" b="1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fashionable</a:t>
            </a:r>
            <a:r>
              <a:rPr lang="es-ES" sz="2000" dirty="0" smtClean="0"/>
              <a:t> </a:t>
            </a:r>
            <a:r>
              <a:rPr lang="es-ES" sz="2000" dirty="0" err="1" smtClean="0"/>
              <a:t>people</a:t>
            </a:r>
            <a:r>
              <a:rPr lang="es-ES" sz="2000" dirty="0" smtClean="0"/>
              <a:t> , </a:t>
            </a:r>
            <a:r>
              <a:rPr lang="es-ES" sz="2000" dirty="0" err="1" smtClean="0"/>
              <a:t>this</a:t>
            </a:r>
            <a:r>
              <a:rPr lang="es-ES" sz="2000" dirty="0" smtClean="0"/>
              <a:t> bar </a:t>
            </a:r>
            <a:r>
              <a:rPr lang="es-ES" sz="2000" dirty="0" err="1" smtClean="0"/>
              <a:t>is</a:t>
            </a:r>
            <a:r>
              <a:rPr lang="es-ES" sz="2000" dirty="0" smtClean="0"/>
              <a:t> popular.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23528" y="5229200"/>
            <a:ext cx="8134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Due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to</a:t>
            </a:r>
            <a:r>
              <a:rPr lang="es-ES" sz="2000" b="1" dirty="0" smtClean="0"/>
              <a:t> </a:t>
            </a:r>
            <a:r>
              <a:rPr lang="es-ES" sz="2000" dirty="0" err="1" smtClean="0"/>
              <a:t>their</a:t>
            </a:r>
            <a:r>
              <a:rPr lang="es-ES" sz="2000" dirty="0" smtClean="0"/>
              <a:t> </a:t>
            </a:r>
            <a:r>
              <a:rPr lang="es-ES" sz="2000" dirty="0" err="1" smtClean="0"/>
              <a:t>bad</a:t>
            </a:r>
            <a:r>
              <a:rPr lang="es-ES" sz="2000" dirty="0" smtClean="0"/>
              <a:t> </a:t>
            </a:r>
            <a:r>
              <a:rPr lang="es-ES" sz="2000" dirty="0" err="1" smtClean="0"/>
              <a:t>service</a:t>
            </a:r>
            <a:r>
              <a:rPr lang="es-ES" sz="2000" dirty="0" smtClean="0"/>
              <a:t>, </a:t>
            </a:r>
            <a:r>
              <a:rPr lang="es-ES" sz="2000" dirty="0" err="1" smtClean="0"/>
              <a:t>people</a:t>
            </a:r>
            <a:r>
              <a:rPr lang="es-ES" sz="2000" dirty="0" smtClean="0"/>
              <a:t> </a:t>
            </a:r>
            <a:r>
              <a:rPr lang="es-ES" sz="2000" dirty="0" err="1" smtClean="0"/>
              <a:t>don´t</a:t>
            </a:r>
            <a:r>
              <a:rPr lang="es-ES" sz="2000" dirty="0" smtClean="0"/>
              <a:t> </a:t>
            </a:r>
            <a:r>
              <a:rPr lang="es-ES" sz="2000" dirty="0" err="1" smtClean="0"/>
              <a:t>want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use </a:t>
            </a:r>
            <a:r>
              <a:rPr lang="es-ES" sz="2000" dirty="0" err="1" smtClean="0"/>
              <a:t>public</a:t>
            </a:r>
            <a:r>
              <a:rPr lang="es-ES" sz="2000" dirty="0" smtClean="0"/>
              <a:t> </a:t>
            </a:r>
            <a:r>
              <a:rPr lang="es-ES" sz="2000" dirty="0" err="1" smtClean="0"/>
              <a:t>transportation</a:t>
            </a:r>
            <a:r>
              <a:rPr lang="es-ES" sz="2000" dirty="0" smtClean="0"/>
              <a:t>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323528" y="5589240"/>
            <a:ext cx="8134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For</a:t>
            </a:r>
            <a:r>
              <a:rPr lang="es-ES" sz="2000" b="1" dirty="0" smtClean="0"/>
              <a:t> </a:t>
            </a:r>
            <a:r>
              <a:rPr lang="es-ES" sz="2000" dirty="0" err="1" smtClean="0"/>
              <a:t>their</a:t>
            </a:r>
            <a:r>
              <a:rPr lang="es-ES" sz="2000" dirty="0" smtClean="0"/>
              <a:t> </a:t>
            </a:r>
            <a:r>
              <a:rPr lang="es-ES" sz="2000" dirty="0" err="1" smtClean="0"/>
              <a:t>great</a:t>
            </a:r>
            <a:r>
              <a:rPr lang="es-ES" sz="2000" dirty="0" smtClean="0"/>
              <a:t> </a:t>
            </a:r>
            <a:r>
              <a:rPr lang="es-ES" sz="2000" dirty="0" err="1" smtClean="0"/>
              <a:t>location</a:t>
            </a:r>
            <a:r>
              <a:rPr lang="es-ES" sz="2000" dirty="0" smtClean="0"/>
              <a:t>, </a:t>
            </a:r>
            <a:r>
              <a:rPr lang="es-ES" sz="2000" dirty="0" err="1" smtClean="0"/>
              <a:t>Cinepolis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successful</a:t>
            </a:r>
            <a:r>
              <a:rPr lang="es-E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91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8" grpId="0" animBg="1"/>
      <p:bldP spid="11" grpId="0"/>
      <p:bldP spid="14" grpId="0"/>
      <p:bldP spid="15" grpId="0"/>
      <p:bldP spid="19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134672" cy="3816424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pPr algn="l"/>
            <a:r>
              <a:rPr lang="es-ES" sz="4000" b="1" dirty="0" err="1" smtClean="0">
                <a:solidFill>
                  <a:schemeClr val="bg1"/>
                </a:solidFill>
              </a:rPr>
              <a:t>The</a:t>
            </a:r>
            <a:r>
              <a:rPr lang="es-ES" sz="4000" b="1" dirty="0" smtClean="0">
                <a:solidFill>
                  <a:schemeClr val="bg1"/>
                </a:solidFill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</a:rPr>
              <a:t>reason</a:t>
            </a:r>
            <a:r>
              <a:rPr lang="es-ES" sz="4000" b="1" dirty="0" smtClean="0">
                <a:solidFill>
                  <a:schemeClr val="bg1"/>
                </a:solidFill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</a:rPr>
              <a:t>that</a:t>
            </a:r>
            <a:r>
              <a:rPr lang="es-ES" sz="4000" dirty="0" smtClean="0">
                <a:solidFill>
                  <a:schemeClr val="bg1"/>
                </a:solidFill>
              </a:rPr>
              <a:t> and </a:t>
            </a:r>
            <a:r>
              <a:rPr lang="es-ES" sz="4000" b="1" dirty="0" err="1" smtClean="0">
                <a:solidFill>
                  <a:schemeClr val="bg1"/>
                </a:solidFill>
              </a:rPr>
              <a:t>the</a:t>
            </a:r>
            <a:r>
              <a:rPr lang="es-ES" sz="4000" b="1" dirty="0" smtClean="0">
                <a:solidFill>
                  <a:schemeClr val="bg1"/>
                </a:solidFill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</a:rPr>
              <a:t>reason</a:t>
            </a:r>
            <a:r>
              <a:rPr lang="es-ES" sz="4000" b="1" dirty="0" smtClean="0">
                <a:solidFill>
                  <a:schemeClr val="bg1"/>
                </a:solidFill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</a:rPr>
              <a:t>why</a:t>
            </a:r>
            <a:r>
              <a:rPr lang="es-ES" sz="4000" dirty="0" smtClean="0">
                <a:solidFill>
                  <a:schemeClr val="bg1"/>
                </a:solidFill>
              </a:rPr>
              <a:t> are </a:t>
            </a:r>
            <a:r>
              <a:rPr lang="es-ES" sz="4000" dirty="0" err="1" smtClean="0">
                <a:solidFill>
                  <a:schemeClr val="bg1"/>
                </a:solidFill>
              </a:rPr>
              <a:t>followed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</a:rPr>
              <a:t>by</a:t>
            </a:r>
            <a:r>
              <a:rPr lang="es-ES" sz="4000" dirty="0" smtClean="0">
                <a:solidFill>
                  <a:schemeClr val="bg1"/>
                </a:solidFill>
              </a:rPr>
              <a:t> a </a:t>
            </a:r>
            <a:r>
              <a:rPr lang="es-ES" sz="4000" dirty="0" err="1" smtClean="0">
                <a:solidFill>
                  <a:schemeClr val="bg1"/>
                </a:solidFill>
              </a:rPr>
              <a:t>complement</a:t>
            </a:r>
            <a:r>
              <a:rPr lang="es-ES" sz="4000" dirty="0" smtClean="0">
                <a:solidFill>
                  <a:schemeClr val="bg1"/>
                </a:solidFill>
              </a:rPr>
              <a:t> and </a:t>
            </a:r>
            <a:r>
              <a:rPr lang="es-ES" sz="4000" dirty="0" err="1" smtClean="0">
                <a:solidFill>
                  <a:schemeClr val="bg1"/>
                </a:solidFill>
              </a:rPr>
              <a:t>then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</a:rPr>
              <a:t>the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</a:rPr>
              <a:t>verb</a:t>
            </a:r>
            <a:r>
              <a:rPr lang="es-ES" sz="4000" smtClean="0">
                <a:solidFill>
                  <a:schemeClr val="bg1"/>
                </a:solidFill>
              </a:rPr>
              <a:t> be, </a:t>
            </a:r>
            <a:r>
              <a:rPr lang="es-ES" sz="4000" dirty="0" smtClean="0">
                <a:solidFill>
                  <a:schemeClr val="bg1"/>
                </a:solidFill>
              </a:rPr>
              <a:t>plus </a:t>
            </a:r>
            <a:r>
              <a:rPr lang="es-ES" sz="4000" dirty="0" err="1" smtClean="0">
                <a:solidFill>
                  <a:schemeClr val="bg1"/>
                </a:solidFill>
              </a:rPr>
              <a:t>an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</a:rPr>
              <a:t>explanation</a:t>
            </a:r>
            <a:r>
              <a:rPr lang="es-ES" sz="4000" dirty="0" smtClean="0">
                <a:solidFill>
                  <a:schemeClr val="bg1"/>
                </a:solidFill>
              </a:rPr>
              <a:t>. 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838944"/>
          </a:xfrm>
        </p:spPr>
        <p:txBody>
          <a:bodyPr>
            <a:normAutofit/>
          </a:bodyPr>
          <a:lstStyle/>
          <a:p>
            <a:r>
              <a:rPr lang="es-ES" sz="4000" b="1" dirty="0" err="1" smtClean="0">
                <a:solidFill>
                  <a:schemeClr val="tx1"/>
                </a:solidFill>
              </a:rPr>
              <a:t>The</a:t>
            </a:r>
            <a:r>
              <a:rPr lang="es-ES" sz="4000" b="1" dirty="0" smtClean="0">
                <a:solidFill>
                  <a:schemeClr val="tx1"/>
                </a:solidFill>
              </a:rPr>
              <a:t> </a:t>
            </a:r>
            <a:r>
              <a:rPr lang="es-ES" sz="4000" b="1" dirty="0" err="1" smtClean="0">
                <a:solidFill>
                  <a:schemeClr val="tx1"/>
                </a:solidFill>
              </a:rPr>
              <a:t>reason</a:t>
            </a:r>
            <a:r>
              <a:rPr lang="es-ES" sz="4000" b="1" dirty="0" smtClean="0">
                <a:solidFill>
                  <a:schemeClr val="tx1"/>
                </a:solidFill>
              </a:rPr>
              <a:t> (</a:t>
            </a:r>
            <a:r>
              <a:rPr lang="es-ES" sz="4000" b="1" dirty="0" err="1" smtClean="0">
                <a:solidFill>
                  <a:schemeClr val="tx1"/>
                </a:solidFill>
              </a:rPr>
              <a:t>that</a:t>
            </a:r>
            <a:r>
              <a:rPr lang="es-ES" sz="4000" b="1" dirty="0" smtClean="0">
                <a:solidFill>
                  <a:schemeClr val="tx1"/>
                </a:solidFill>
              </a:rPr>
              <a:t> / </a:t>
            </a:r>
            <a:r>
              <a:rPr lang="es-ES" sz="4000" b="1" dirty="0" err="1" smtClean="0">
                <a:solidFill>
                  <a:schemeClr val="tx1"/>
                </a:solidFill>
              </a:rPr>
              <a:t>why</a:t>
            </a:r>
            <a:r>
              <a:rPr lang="es-ES" sz="4000" b="1" dirty="0" smtClean="0">
                <a:solidFill>
                  <a:schemeClr val="tx1"/>
                </a:solidFill>
              </a:rPr>
              <a:t>)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56992"/>
            <a:ext cx="316835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 smtClean="0"/>
              <a:t>The</a:t>
            </a:r>
            <a:r>
              <a:rPr lang="es-ES" sz="3000" b="1" dirty="0" smtClean="0"/>
              <a:t> </a:t>
            </a:r>
            <a:r>
              <a:rPr lang="es-ES" sz="3000" b="1" dirty="0" err="1" smtClean="0"/>
              <a:t>reason</a:t>
            </a:r>
            <a:r>
              <a:rPr lang="es-ES" sz="3000" b="1" dirty="0" smtClean="0"/>
              <a:t> </a:t>
            </a:r>
            <a:r>
              <a:rPr lang="es-ES" sz="3000" b="1" dirty="0" err="1" smtClean="0"/>
              <a:t>why</a:t>
            </a:r>
            <a:r>
              <a:rPr lang="es-ES" sz="3000" b="1" dirty="0" smtClean="0"/>
              <a:t>…</a:t>
            </a:r>
          </a:p>
          <a:p>
            <a:pPr algn="ctr"/>
            <a:r>
              <a:rPr lang="es-ES" sz="3000" b="1" dirty="0" err="1" smtClean="0"/>
              <a:t>The</a:t>
            </a:r>
            <a:r>
              <a:rPr lang="es-ES" sz="3000" b="1" dirty="0" smtClean="0"/>
              <a:t> </a:t>
            </a:r>
            <a:r>
              <a:rPr lang="es-ES" sz="3000" b="1" dirty="0" err="1" smtClean="0"/>
              <a:t>reason</a:t>
            </a:r>
            <a:r>
              <a:rPr lang="es-ES" sz="3000" b="1" dirty="0" smtClean="0"/>
              <a:t> </a:t>
            </a:r>
            <a:r>
              <a:rPr lang="es-ES" sz="3000" b="1" dirty="0" err="1" smtClean="0"/>
              <a:t>that</a:t>
            </a:r>
            <a:r>
              <a:rPr lang="es-ES" sz="3000" b="1" dirty="0" smtClean="0"/>
              <a:t>…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092280" y="3595082"/>
            <a:ext cx="1152128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 smtClean="0"/>
              <a:t>is</a:t>
            </a:r>
            <a:endParaRPr lang="es-ES" sz="3000" b="1" dirty="0" smtClean="0"/>
          </a:p>
        </p:txBody>
      </p:sp>
      <p:sp>
        <p:nvSpPr>
          <p:cNvPr id="8" name="7 Más"/>
          <p:cNvSpPr/>
          <p:nvPr/>
        </p:nvSpPr>
        <p:spPr>
          <a:xfrm>
            <a:off x="3923928" y="3523074"/>
            <a:ext cx="576064" cy="553998"/>
          </a:xfrm>
          <a:prstGeom prst="mathPlus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4797152"/>
            <a:ext cx="8134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People</a:t>
            </a:r>
            <a:r>
              <a:rPr lang="es-ES" sz="2000" dirty="0" smtClean="0"/>
              <a:t> </a:t>
            </a:r>
            <a:r>
              <a:rPr lang="es-ES" sz="2000" dirty="0" err="1" smtClean="0"/>
              <a:t>go</a:t>
            </a:r>
            <a:r>
              <a:rPr lang="es-ES" sz="2000" dirty="0" smtClean="0"/>
              <a:t> </a:t>
            </a:r>
            <a:r>
              <a:rPr lang="es-ES" sz="2000" dirty="0" err="1" smtClean="0"/>
              <a:t>there</a:t>
            </a:r>
            <a:r>
              <a:rPr lang="es-ES" sz="2000" dirty="0" smtClean="0"/>
              <a:t> = </a:t>
            </a:r>
            <a:r>
              <a:rPr lang="es-ES" sz="2000" dirty="0" err="1" smtClean="0"/>
              <a:t>to</a:t>
            </a:r>
            <a:r>
              <a:rPr lang="es-ES" sz="2000" dirty="0" smtClean="0"/>
              <a:t> be </a:t>
            </a:r>
            <a:r>
              <a:rPr lang="es-ES" sz="2000" dirty="0" err="1" smtClean="0"/>
              <a:t>seen</a:t>
            </a:r>
            <a:endParaRPr lang="es-ES" sz="2000" dirty="0" smtClean="0"/>
          </a:p>
        </p:txBody>
      </p:sp>
      <p:sp>
        <p:nvSpPr>
          <p:cNvPr id="15" name="14 CuadroTexto"/>
          <p:cNvSpPr txBox="1"/>
          <p:nvPr/>
        </p:nvSpPr>
        <p:spPr>
          <a:xfrm>
            <a:off x="323528" y="5661248"/>
            <a:ext cx="813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in Carnes Garibaldi=  </a:t>
            </a:r>
            <a:r>
              <a:rPr lang="es-ES" dirty="0" err="1" smtClean="0"/>
              <a:t>to</a:t>
            </a:r>
            <a:r>
              <a:rPr lang="es-ES" dirty="0" smtClean="0"/>
              <a:t> be </a:t>
            </a:r>
            <a:r>
              <a:rPr lang="es-ES" dirty="0" err="1" smtClean="0"/>
              <a:t>attended</a:t>
            </a:r>
            <a:r>
              <a:rPr lang="es-ES" dirty="0" smtClean="0"/>
              <a:t> </a:t>
            </a:r>
            <a:r>
              <a:rPr lang="es-ES" dirty="0" err="1" smtClean="0"/>
              <a:t>fast</a:t>
            </a:r>
            <a:r>
              <a:rPr lang="es-ES" dirty="0" smtClean="0"/>
              <a:t> 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7768" y="4797152"/>
            <a:ext cx="8134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reason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why</a:t>
            </a:r>
            <a:r>
              <a:rPr lang="es-ES" sz="2000" b="1" dirty="0" smtClean="0"/>
              <a:t> </a:t>
            </a:r>
            <a:r>
              <a:rPr lang="es-ES" sz="2000" dirty="0" err="1" smtClean="0"/>
              <a:t>people</a:t>
            </a:r>
            <a:r>
              <a:rPr lang="es-ES" sz="2000" dirty="0" smtClean="0"/>
              <a:t> </a:t>
            </a:r>
            <a:r>
              <a:rPr lang="es-ES" sz="2000" dirty="0" err="1" smtClean="0"/>
              <a:t>go</a:t>
            </a:r>
            <a:r>
              <a:rPr lang="es-ES" sz="2000" dirty="0" smtClean="0"/>
              <a:t> </a:t>
            </a:r>
            <a:r>
              <a:rPr lang="es-ES" sz="2000" dirty="0" err="1" smtClean="0"/>
              <a:t>there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be </a:t>
            </a:r>
            <a:r>
              <a:rPr lang="es-ES" sz="2000" dirty="0" err="1" smtClean="0"/>
              <a:t>seen</a:t>
            </a:r>
            <a:r>
              <a:rPr lang="es-ES" sz="2000" dirty="0" smtClean="0"/>
              <a:t>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395536" y="5621178"/>
            <a:ext cx="8134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reason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that</a:t>
            </a:r>
            <a:r>
              <a:rPr lang="es-ES" sz="2000" b="1" dirty="0" smtClean="0"/>
              <a:t> </a:t>
            </a:r>
            <a:r>
              <a:rPr lang="es-ES" sz="2000" dirty="0" err="1" smtClean="0"/>
              <a:t>people</a:t>
            </a:r>
            <a:r>
              <a:rPr lang="es-ES" sz="2000" dirty="0" smtClean="0"/>
              <a:t> </a:t>
            </a:r>
            <a:r>
              <a:rPr lang="es-ES" sz="2000" dirty="0" err="1" smtClean="0"/>
              <a:t>eat</a:t>
            </a:r>
            <a:r>
              <a:rPr lang="es-ES" sz="2000" dirty="0" smtClean="0"/>
              <a:t> in Carnes Garibaldi </a:t>
            </a:r>
            <a:r>
              <a:rPr lang="es-ES" sz="2000" b="1" dirty="0" err="1" smtClean="0"/>
              <a:t>is</a:t>
            </a:r>
            <a:r>
              <a:rPr lang="es-ES" sz="2000" b="1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be </a:t>
            </a:r>
            <a:r>
              <a:rPr lang="es-ES" sz="2000" dirty="0" err="1" smtClean="0"/>
              <a:t>attended</a:t>
            </a:r>
            <a:r>
              <a:rPr lang="es-ES" sz="2000" dirty="0" smtClean="0"/>
              <a:t> </a:t>
            </a:r>
            <a:r>
              <a:rPr lang="es-ES" sz="2000" dirty="0" err="1" smtClean="0"/>
              <a:t>fast</a:t>
            </a:r>
            <a:r>
              <a:rPr lang="es-ES" sz="2000" dirty="0" smtClean="0"/>
              <a:t> </a:t>
            </a:r>
            <a:r>
              <a:rPr lang="es-ES" sz="2000" dirty="0" smtClean="0"/>
              <a:t>.</a:t>
            </a:r>
            <a:endParaRPr lang="es-ES" sz="2000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4427984" y="3595082"/>
            <a:ext cx="2304256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 smtClean="0"/>
              <a:t>complement</a:t>
            </a:r>
            <a:endParaRPr lang="es-ES" sz="3000" b="1" dirty="0" smtClean="0"/>
          </a:p>
        </p:txBody>
      </p:sp>
      <p:sp>
        <p:nvSpPr>
          <p:cNvPr id="16" name="15 Más"/>
          <p:cNvSpPr/>
          <p:nvPr/>
        </p:nvSpPr>
        <p:spPr>
          <a:xfrm>
            <a:off x="6588224" y="3573016"/>
            <a:ext cx="576064" cy="553998"/>
          </a:xfrm>
          <a:prstGeom prst="mathPlus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14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/>
      <p:bldP spid="15" grpId="0"/>
      <p:bldP spid="19" grpId="0" animBg="1"/>
      <p:bldP spid="22" grpId="0" animBg="1"/>
      <p:bldP spid="13" grpId="0" animBg="1"/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369</Words>
  <Application>Microsoft Office PowerPoint</Application>
  <PresentationFormat>Presentación en pantalla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Giving reasons </vt:lpstr>
      <vt:lpstr>Giving reasons </vt:lpstr>
      <vt:lpstr>Presentación de PowerPoint</vt:lpstr>
      <vt:lpstr>- The meaning is the same, although Due to often has a negative connotation. -Because and Since are followed by a subject and a verb:   </vt:lpstr>
      <vt:lpstr>The reason that and the reason why are followed by a complement and then the verb be, plus an explanation.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reasons</dc:title>
  <dc:creator>Hpcq43</dc:creator>
  <cp:lastModifiedBy>UAAL</cp:lastModifiedBy>
  <cp:revision>32</cp:revision>
  <dcterms:created xsi:type="dcterms:W3CDTF">2014-11-05T15:06:49Z</dcterms:created>
  <dcterms:modified xsi:type="dcterms:W3CDTF">2015-12-16T00:52:49Z</dcterms:modified>
</cp:coreProperties>
</file>