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FC10"/>
    <a:srgbClr val="FF33CC"/>
    <a:srgbClr val="EE2212"/>
    <a:srgbClr val="FF0000"/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271E-4341-4D0E-86AF-1A004FFC7EB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B3DD-6C9B-48FA-8BAA-06DF84A47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20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271E-4341-4D0E-86AF-1A004FFC7EB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B3DD-6C9B-48FA-8BAA-06DF84A47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75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271E-4341-4D0E-86AF-1A004FFC7EB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B3DD-6C9B-48FA-8BAA-06DF84A47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70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271E-4341-4D0E-86AF-1A004FFC7EB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B3DD-6C9B-48FA-8BAA-06DF84A47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798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271E-4341-4D0E-86AF-1A004FFC7EB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B3DD-6C9B-48FA-8BAA-06DF84A47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3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271E-4341-4D0E-86AF-1A004FFC7EB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B3DD-6C9B-48FA-8BAA-06DF84A47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58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271E-4341-4D0E-86AF-1A004FFC7EB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B3DD-6C9B-48FA-8BAA-06DF84A47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0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271E-4341-4D0E-86AF-1A004FFC7EB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B3DD-6C9B-48FA-8BAA-06DF84A47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85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271E-4341-4D0E-86AF-1A004FFC7EB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B3DD-6C9B-48FA-8BAA-06DF84A47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55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271E-4341-4D0E-86AF-1A004FFC7EB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B3DD-6C9B-48FA-8BAA-06DF84A47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95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271E-4341-4D0E-86AF-1A004FFC7EB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B3DD-6C9B-48FA-8BAA-06DF84A47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327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C271E-4341-4D0E-86AF-1A004FFC7EB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0B3DD-6C9B-48FA-8BAA-06DF84A47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946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rgbClr val="FF66FF"/>
          </a:solidFill>
        </p:spPr>
        <p:txBody>
          <a:bodyPr/>
          <a:lstStyle/>
          <a:p>
            <a:r>
              <a:rPr lang="es-ES" dirty="0" err="1" smtClean="0">
                <a:latin typeface="Bauhaus 93" pitchFamily="82" charset="0"/>
              </a:rPr>
              <a:t>Passive</a:t>
            </a:r>
            <a:r>
              <a:rPr lang="es-ES" dirty="0" smtClean="0">
                <a:latin typeface="Bauhaus 93" pitchFamily="82" charset="0"/>
              </a:rPr>
              <a:t> </a:t>
            </a:r>
            <a:r>
              <a:rPr lang="es-ES" dirty="0" err="1" smtClean="0">
                <a:latin typeface="Bauhaus 93" pitchFamily="82" charset="0"/>
              </a:rPr>
              <a:t>with</a:t>
            </a:r>
            <a:r>
              <a:rPr lang="es-ES" dirty="0" smtClean="0">
                <a:latin typeface="Bauhaus 93" pitchFamily="82" charset="0"/>
              </a:rPr>
              <a:t> </a:t>
            </a:r>
            <a:r>
              <a:rPr lang="es-ES" dirty="0" err="1" smtClean="0">
                <a:latin typeface="Bauhaus 93" pitchFamily="82" charset="0"/>
              </a:rPr>
              <a:t>prepositions</a:t>
            </a:r>
            <a:endParaRPr lang="es-ES" dirty="0"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6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1784" y="404664"/>
            <a:ext cx="7772400" cy="1152128"/>
          </a:xfrm>
          <a:solidFill>
            <a:srgbClr val="FFFF00"/>
          </a:solidFill>
          <a:ln w="825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s-ES" sz="2800" dirty="0" err="1" smtClean="0">
                <a:solidFill>
                  <a:srgbClr val="00B0F0"/>
                </a:solidFill>
                <a:latin typeface="Bauhaus 93" pitchFamily="82" charset="0"/>
              </a:rPr>
              <a:t>If</a:t>
            </a:r>
            <a:r>
              <a:rPr lang="es-ES" sz="2800" dirty="0" smtClean="0">
                <a:solidFill>
                  <a:srgbClr val="00B0F0"/>
                </a:solidFill>
                <a:latin typeface="Bauhaus 93" pitchFamily="82" charset="0"/>
              </a:rPr>
              <a:t> </a:t>
            </a:r>
            <a:r>
              <a:rPr lang="es-ES" sz="2800" dirty="0" err="1" smtClean="0">
                <a:solidFill>
                  <a:srgbClr val="00B0F0"/>
                </a:solidFill>
                <a:latin typeface="Bauhaus 93" pitchFamily="82" charset="0"/>
              </a:rPr>
              <a:t>you</a:t>
            </a:r>
            <a:r>
              <a:rPr lang="es-ES" sz="2800" dirty="0" smtClean="0">
                <a:solidFill>
                  <a:srgbClr val="00B0F0"/>
                </a:solidFill>
                <a:latin typeface="Bauhaus 93" pitchFamily="82" charset="0"/>
              </a:rPr>
              <a:t> </a:t>
            </a:r>
            <a:r>
              <a:rPr lang="es-ES" sz="2800" dirty="0" err="1" smtClean="0">
                <a:solidFill>
                  <a:srgbClr val="00B0F0"/>
                </a:solidFill>
                <a:latin typeface="Bauhaus 93" pitchFamily="82" charset="0"/>
              </a:rPr>
              <a:t>want</a:t>
            </a:r>
            <a:r>
              <a:rPr lang="es-ES" sz="2800" dirty="0" smtClean="0">
                <a:solidFill>
                  <a:srgbClr val="00B0F0"/>
                </a:solidFill>
                <a:latin typeface="Bauhaus 93" pitchFamily="82" charset="0"/>
              </a:rPr>
              <a:t> </a:t>
            </a:r>
            <a:r>
              <a:rPr lang="es-ES" sz="2800" dirty="0" err="1" smtClean="0">
                <a:solidFill>
                  <a:srgbClr val="00B0F0"/>
                </a:solidFill>
                <a:latin typeface="Bauhaus 93" pitchFamily="82" charset="0"/>
              </a:rPr>
              <a:t>to</a:t>
            </a:r>
            <a:r>
              <a:rPr lang="es-ES" sz="2800" dirty="0" smtClean="0">
                <a:solidFill>
                  <a:srgbClr val="00B0F0"/>
                </a:solidFill>
                <a:latin typeface="Bauhaus 93" pitchFamily="82" charset="0"/>
              </a:rPr>
              <a:t> </a:t>
            </a:r>
            <a:r>
              <a:rPr lang="es-ES" sz="2800" dirty="0" err="1" smtClean="0">
                <a:solidFill>
                  <a:srgbClr val="00B0F0"/>
                </a:solidFill>
                <a:latin typeface="Bauhaus 93" pitchFamily="82" charset="0"/>
              </a:rPr>
              <a:t>mention</a:t>
            </a:r>
            <a:r>
              <a:rPr lang="es-ES" sz="2800" dirty="0" smtClean="0">
                <a:solidFill>
                  <a:srgbClr val="00B0F0"/>
                </a:solidFill>
                <a:latin typeface="Bauhaus 93" pitchFamily="82" charset="0"/>
              </a:rPr>
              <a:t> </a:t>
            </a:r>
            <a:r>
              <a:rPr lang="es-ES" sz="2800" dirty="0" err="1" smtClean="0">
                <a:solidFill>
                  <a:srgbClr val="7030A0"/>
                </a:solidFill>
                <a:latin typeface="Bauhaus 93" pitchFamily="82" charset="0"/>
              </a:rPr>
              <a:t>what</a:t>
            </a:r>
            <a:r>
              <a:rPr lang="es-ES" sz="2800" dirty="0" smtClean="0">
                <a:solidFill>
                  <a:srgbClr val="00B0F0"/>
                </a:solidFill>
                <a:latin typeface="Bauhaus 93" pitchFamily="82" charset="0"/>
              </a:rPr>
              <a:t> </a:t>
            </a:r>
            <a:r>
              <a:rPr lang="es-ES" sz="2800" dirty="0" err="1" smtClean="0">
                <a:solidFill>
                  <a:srgbClr val="00B0F0"/>
                </a:solidFill>
                <a:latin typeface="Bauhaus 93" pitchFamily="82" charset="0"/>
              </a:rPr>
              <a:t>or</a:t>
            </a:r>
            <a:r>
              <a:rPr lang="es-ES" sz="2800" dirty="0" smtClean="0">
                <a:solidFill>
                  <a:srgbClr val="00B0F0"/>
                </a:solidFill>
                <a:latin typeface="Bauhaus 93" pitchFamily="82" charset="0"/>
              </a:rPr>
              <a:t> </a:t>
            </a:r>
            <a:r>
              <a:rPr lang="es-ES" sz="2800" dirty="0" err="1" smtClean="0">
                <a:solidFill>
                  <a:srgbClr val="7030A0"/>
                </a:solidFill>
                <a:latin typeface="Bauhaus 93" pitchFamily="82" charset="0"/>
              </a:rPr>
              <a:t>who</a:t>
            </a:r>
            <a:r>
              <a:rPr lang="es-ES" sz="2800" dirty="0" smtClean="0">
                <a:solidFill>
                  <a:srgbClr val="00B0F0"/>
                </a:solidFill>
                <a:latin typeface="Bauhaus 93" pitchFamily="82" charset="0"/>
              </a:rPr>
              <a:t> </a:t>
            </a:r>
            <a:r>
              <a:rPr lang="es-ES" sz="2800" dirty="0" err="1" smtClean="0">
                <a:solidFill>
                  <a:srgbClr val="00B0F0"/>
                </a:solidFill>
                <a:latin typeface="Bauhaus 93" pitchFamily="82" charset="0"/>
              </a:rPr>
              <a:t>caused</a:t>
            </a:r>
            <a:r>
              <a:rPr lang="es-ES" sz="2800" dirty="0" smtClean="0">
                <a:solidFill>
                  <a:srgbClr val="00B0F0"/>
                </a:solidFill>
                <a:latin typeface="Bauhaus 93" pitchFamily="82" charset="0"/>
              </a:rPr>
              <a:t> </a:t>
            </a:r>
            <a:r>
              <a:rPr lang="es-ES" sz="2800" dirty="0" err="1" smtClean="0">
                <a:solidFill>
                  <a:srgbClr val="00B0F0"/>
                </a:solidFill>
                <a:latin typeface="Bauhaus 93" pitchFamily="82" charset="0"/>
              </a:rPr>
              <a:t>it</a:t>
            </a:r>
            <a:r>
              <a:rPr lang="es-ES" sz="2800" dirty="0" smtClean="0">
                <a:solidFill>
                  <a:srgbClr val="00B0F0"/>
                </a:solidFill>
                <a:latin typeface="Bauhaus 93" pitchFamily="82" charset="0"/>
              </a:rPr>
              <a:t>  </a:t>
            </a:r>
            <a:r>
              <a:rPr lang="es-ES" sz="2800" dirty="0" err="1" smtClean="0">
                <a:solidFill>
                  <a:srgbClr val="00B0F0"/>
                </a:solidFill>
                <a:latin typeface="Bauhaus 93" pitchFamily="82" charset="0"/>
              </a:rPr>
              <a:t>you</a:t>
            </a:r>
            <a:r>
              <a:rPr lang="es-ES" sz="2800" dirty="0" smtClean="0">
                <a:solidFill>
                  <a:srgbClr val="00B0F0"/>
                </a:solidFill>
                <a:latin typeface="Bauhaus 93" pitchFamily="82" charset="0"/>
              </a:rPr>
              <a:t> can use </a:t>
            </a:r>
            <a:r>
              <a:rPr lang="es-ES" sz="2800" dirty="0" err="1" smtClean="0">
                <a:solidFill>
                  <a:srgbClr val="00B0F0"/>
                </a:solidFill>
                <a:latin typeface="Bauhaus 93" pitchFamily="82" charset="0"/>
              </a:rPr>
              <a:t>prepositions</a:t>
            </a:r>
            <a:r>
              <a:rPr lang="es-ES" sz="2800" dirty="0">
                <a:solidFill>
                  <a:srgbClr val="00B0F0"/>
                </a:solidFill>
                <a:latin typeface="Bauhaus 93" pitchFamily="82" charset="0"/>
              </a:rPr>
              <a:t>: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39552" y="1628800"/>
            <a:ext cx="7776864" cy="1008112"/>
          </a:xfrm>
          <a:prstGeom prst="rect">
            <a:avLst/>
          </a:prstGeom>
          <a:solidFill>
            <a:srgbClr val="00B0F0"/>
          </a:solidFill>
          <a:ln w="82550">
            <a:solidFill>
              <a:srgbClr val="7030A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800" dirty="0" smtClean="0">
              <a:solidFill>
                <a:srgbClr val="FFFF00"/>
              </a:solidFill>
              <a:latin typeface="Bauhaus 93" pitchFamily="82" charset="0"/>
            </a:endParaRPr>
          </a:p>
          <a:p>
            <a:endParaRPr lang="es-ES" sz="2800" dirty="0" smtClean="0">
              <a:solidFill>
                <a:srgbClr val="FFFF00"/>
              </a:solidFill>
              <a:latin typeface="Bauhaus 93" pitchFamily="82" charset="0"/>
            </a:endParaRPr>
          </a:p>
          <a:p>
            <a:r>
              <a:rPr lang="es-ES" sz="2800" dirty="0" err="1" smtClean="0">
                <a:solidFill>
                  <a:srgbClr val="FFFF00"/>
                </a:solidFill>
                <a:latin typeface="Bauhaus 93" pitchFamily="82" charset="0"/>
              </a:rPr>
              <a:t>by</a:t>
            </a:r>
            <a:r>
              <a:rPr lang="es-ES" sz="2800" dirty="0" smtClean="0">
                <a:solidFill>
                  <a:srgbClr val="FFFF00"/>
                </a:solidFill>
                <a:latin typeface="Bauhaus 93" pitchFamily="82" charset="0"/>
              </a:rPr>
              <a:t>     /    as a </a:t>
            </a:r>
            <a:r>
              <a:rPr lang="es-ES" sz="2800" dirty="0" err="1" smtClean="0">
                <a:solidFill>
                  <a:srgbClr val="FFFF00"/>
                </a:solidFill>
                <a:latin typeface="Bauhaus 93" pitchFamily="82" charset="0"/>
              </a:rPr>
              <a:t>result</a:t>
            </a:r>
            <a:r>
              <a:rPr lang="es-ES" sz="2800" dirty="0" smtClean="0">
                <a:solidFill>
                  <a:srgbClr val="FFFF00"/>
                </a:solidFill>
                <a:latin typeface="Bauhaus 93" pitchFamily="82" charset="0"/>
              </a:rPr>
              <a:t> of     /    </a:t>
            </a:r>
            <a:r>
              <a:rPr lang="es-ES" sz="2800" dirty="0" err="1" smtClean="0">
                <a:solidFill>
                  <a:srgbClr val="FFFF00"/>
                </a:solidFill>
                <a:latin typeface="Bauhaus 93" pitchFamily="82" charset="0"/>
              </a:rPr>
              <a:t>due</a:t>
            </a:r>
            <a:r>
              <a:rPr lang="es-ES" sz="2800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Bauhaus 93" pitchFamily="82" charset="0"/>
              </a:rPr>
              <a:t>to</a:t>
            </a:r>
            <a:endParaRPr lang="es-ES" sz="2800" dirty="0" smtClean="0">
              <a:solidFill>
                <a:srgbClr val="FFFF00"/>
              </a:solidFill>
              <a:latin typeface="Bauhaus 93" pitchFamily="82" charset="0"/>
            </a:endParaRPr>
          </a:p>
          <a:p>
            <a:r>
              <a:rPr lang="es-ES" sz="2800" dirty="0" err="1">
                <a:solidFill>
                  <a:srgbClr val="FFFF00"/>
                </a:solidFill>
                <a:latin typeface="Bauhaus 93" pitchFamily="82" charset="0"/>
              </a:rPr>
              <a:t>t</a:t>
            </a:r>
            <a:r>
              <a:rPr lang="es-ES" sz="2800" dirty="0" err="1" smtClean="0">
                <a:solidFill>
                  <a:srgbClr val="FFFF00"/>
                </a:solidFill>
                <a:latin typeface="Bauhaus 93" pitchFamily="82" charset="0"/>
              </a:rPr>
              <a:t>hrough</a:t>
            </a:r>
            <a:r>
              <a:rPr lang="es-ES" sz="2800" dirty="0" smtClean="0">
                <a:solidFill>
                  <a:srgbClr val="FFFF00"/>
                </a:solidFill>
                <a:latin typeface="Bauhaus 93" pitchFamily="82" charset="0"/>
              </a:rPr>
              <a:t>   /     </a:t>
            </a:r>
            <a:r>
              <a:rPr lang="es-ES" sz="2800" dirty="0" err="1" smtClean="0">
                <a:solidFill>
                  <a:srgbClr val="FFFF00"/>
                </a:solidFill>
                <a:latin typeface="Bauhaus 93" pitchFamily="82" charset="0"/>
              </a:rPr>
              <a:t>because</a:t>
            </a:r>
            <a:r>
              <a:rPr lang="es-ES" sz="2800" dirty="0" smtClean="0">
                <a:solidFill>
                  <a:srgbClr val="FFFF00"/>
                </a:solidFill>
                <a:latin typeface="Bauhaus 93" pitchFamily="82" charset="0"/>
              </a:rPr>
              <a:t> of</a:t>
            </a:r>
          </a:p>
          <a:p>
            <a:endParaRPr lang="es-ES" sz="2800" dirty="0">
              <a:solidFill>
                <a:srgbClr val="FFFF00"/>
              </a:solidFill>
              <a:latin typeface="Bauhaus 93" pitchFamily="82" charset="0"/>
            </a:endParaRPr>
          </a:p>
          <a:p>
            <a:endParaRPr lang="es-ES" sz="2800" dirty="0" smtClean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5" name="1 Título"/>
          <p:cNvSpPr txBox="1">
            <a:spLocks/>
          </p:cNvSpPr>
          <p:nvPr/>
        </p:nvSpPr>
        <p:spPr>
          <a:xfrm>
            <a:off x="179512" y="3212976"/>
            <a:ext cx="8784976" cy="576064"/>
          </a:xfrm>
          <a:prstGeom prst="rect">
            <a:avLst/>
          </a:prstGeom>
          <a:solidFill>
            <a:schemeClr val="tx1"/>
          </a:solidFill>
          <a:ln w="825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dirty="0" smtClean="0">
              <a:solidFill>
                <a:srgbClr val="FF33CC"/>
              </a:solidFill>
              <a:latin typeface="Bauhaus 93" pitchFamily="82" charset="0"/>
            </a:endParaRPr>
          </a:p>
          <a:p>
            <a:endParaRPr lang="es-ES" dirty="0">
              <a:solidFill>
                <a:srgbClr val="FF33CC"/>
              </a:solidFill>
              <a:latin typeface="Bauhaus 93" pitchFamily="82" charset="0"/>
            </a:endParaRPr>
          </a:p>
          <a:p>
            <a:pPr algn="l"/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The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air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is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being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polluted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latin typeface="Bauhaus 93" pitchFamily="82" charset="0"/>
              </a:rPr>
              <a:t>by</a:t>
            </a:r>
            <a:r>
              <a:rPr lang="es-ES" dirty="0" smtClean="0">
                <a:latin typeface="Bauhaus 93" pitchFamily="82" charset="0"/>
              </a:rPr>
              <a:t> 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cars      </a:t>
            </a:r>
          </a:p>
          <a:p>
            <a:endParaRPr lang="es-ES" dirty="0">
              <a:solidFill>
                <a:srgbClr val="FF33CC"/>
              </a:solidFill>
              <a:latin typeface="Bauhaus 93" pitchFamily="82" charset="0"/>
            </a:endParaRPr>
          </a:p>
          <a:p>
            <a:endParaRPr lang="es-ES" dirty="0" smtClean="0">
              <a:solidFill>
                <a:srgbClr val="FF33CC"/>
              </a:solidFill>
              <a:latin typeface="Bauhaus 93" pitchFamily="82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79512" y="3212976"/>
            <a:ext cx="8784976" cy="576064"/>
          </a:xfrm>
          <a:prstGeom prst="rect">
            <a:avLst/>
          </a:prstGeom>
          <a:solidFill>
            <a:schemeClr val="tx1"/>
          </a:solidFill>
          <a:ln w="825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dirty="0" smtClean="0">
              <a:solidFill>
                <a:srgbClr val="FF33CC"/>
              </a:solidFill>
              <a:latin typeface="Bauhaus 93" pitchFamily="82" charset="0"/>
            </a:endParaRPr>
          </a:p>
          <a:p>
            <a:endParaRPr lang="es-ES" dirty="0">
              <a:solidFill>
                <a:srgbClr val="FF33CC"/>
              </a:solidFill>
              <a:latin typeface="Bauhaus 93" pitchFamily="82" charset="0"/>
            </a:endParaRPr>
          </a:p>
          <a:p>
            <a:pPr algn="l"/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The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air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is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being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polluted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by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cars</a:t>
            </a:r>
          </a:p>
          <a:p>
            <a:endParaRPr lang="es-ES" dirty="0">
              <a:solidFill>
                <a:srgbClr val="FF33CC"/>
              </a:solidFill>
              <a:latin typeface="Bauhaus 93" pitchFamily="82" charset="0"/>
            </a:endParaRPr>
          </a:p>
          <a:p>
            <a:endParaRPr lang="es-ES" dirty="0" smtClean="0">
              <a:solidFill>
                <a:srgbClr val="FF33CC"/>
              </a:solidFill>
              <a:latin typeface="Bauhaus 93" pitchFamily="82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9512" y="3933056"/>
            <a:ext cx="8784976" cy="576064"/>
          </a:xfrm>
          <a:prstGeom prst="rect">
            <a:avLst/>
          </a:prstGeom>
          <a:solidFill>
            <a:schemeClr val="tx1"/>
          </a:solidFill>
          <a:ln w="825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dirty="0" smtClean="0">
              <a:solidFill>
                <a:srgbClr val="FF33CC"/>
              </a:solidFill>
              <a:latin typeface="Bauhaus 93" pitchFamily="82" charset="0"/>
            </a:endParaRPr>
          </a:p>
          <a:p>
            <a:endParaRPr lang="es-ES" dirty="0">
              <a:solidFill>
                <a:srgbClr val="FF33CC"/>
              </a:solidFill>
              <a:latin typeface="Bauhaus 93" pitchFamily="82" charset="0"/>
            </a:endParaRPr>
          </a:p>
          <a:p>
            <a:pPr algn="l"/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Lives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have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been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lost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latin typeface="Bauhaus 93" pitchFamily="82" charset="0"/>
              </a:rPr>
              <a:t>through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wars</a:t>
            </a:r>
            <a:endParaRPr lang="es-ES" dirty="0" smtClean="0">
              <a:solidFill>
                <a:srgbClr val="FF33CC"/>
              </a:solidFill>
              <a:latin typeface="Bauhaus 93" pitchFamily="82" charset="0"/>
            </a:endParaRPr>
          </a:p>
          <a:p>
            <a:endParaRPr lang="es-ES" dirty="0">
              <a:solidFill>
                <a:srgbClr val="FF33CC"/>
              </a:solidFill>
              <a:latin typeface="Bauhaus 93" pitchFamily="82" charset="0"/>
            </a:endParaRPr>
          </a:p>
          <a:p>
            <a:endParaRPr lang="es-ES" dirty="0" smtClean="0">
              <a:solidFill>
                <a:srgbClr val="FF33CC"/>
              </a:solidFill>
              <a:latin typeface="Bauhaus 93" pitchFamily="82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79512" y="3933056"/>
            <a:ext cx="8784976" cy="576064"/>
          </a:xfrm>
          <a:prstGeom prst="rect">
            <a:avLst/>
          </a:prstGeom>
          <a:solidFill>
            <a:schemeClr val="tx1"/>
          </a:solidFill>
          <a:ln w="825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dirty="0" smtClean="0">
              <a:solidFill>
                <a:srgbClr val="FF33CC"/>
              </a:solidFill>
              <a:latin typeface="Bauhaus 93" pitchFamily="82" charset="0"/>
            </a:endParaRPr>
          </a:p>
          <a:p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                                                   .</a:t>
            </a:r>
            <a:endParaRPr lang="es-ES" dirty="0">
              <a:solidFill>
                <a:srgbClr val="FF33CC"/>
              </a:solidFill>
              <a:latin typeface="Bauhaus 93" pitchFamily="82" charset="0"/>
            </a:endParaRPr>
          </a:p>
          <a:p>
            <a:pPr algn="l"/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Lives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have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been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lost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through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wars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.</a:t>
            </a:r>
          </a:p>
          <a:p>
            <a:endParaRPr lang="es-ES" dirty="0">
              <a:solidFill>
                <a:srgbClr val="FF33CC"/>
              </a:solidFill>
              <a:latin typeface="Bauhaus 93" pitchFamily="82" charset="0"/>
            </a:endParaRPr>
          </a:p>
          <a:p>
            <a:endParaRPr lang="es-ES" dirty="0" smtClean="0">
              <a:solidFill>
                <a:srgbClr val="FF33CC"/>
              </a:solidFill>
              <a:latin typeface="Bauhaus 93" pitchFamily="82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79512" y="4653136"/>
            <a:ext cx="8784976" cy="1152128"/>
          </a:xfrm>
          <a:prstGeom prst="rect">
            <a:avLst/>
          </a:prstGeom>
          <a:solidFill>
            <a:schemeClr val="tx1"/>
          </a:solidFill>
          <a:ln w="825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dirty="0" smtClean="0">
              <a:solidFill>
                <a:srgbClr val="FF33CC"/>
              </a:solidFill>
              <a:latin typeface="Bauhaus 93" pitchFamily="82" charset="0"/>
            </a:endParaRPr>
          </a:p>
          <a:p>
            <a:pPr algn="l"/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Lakes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are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being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disappeared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latin typeface="Bauhaus 93" pitchFamily="82" charset="0"/>
              </a:rPr>
              <a:t>due</a:t>
            </a:r>
            <a:r>
              <a:rPr lang="es-ES" dirty="0" smtClean="0">
                <a:latin typeface="Bauhaus 93" pitchFamily="82" charset="0"/>
              </a:rPr>
              <a:t> </a:t>
            </a:r>
            <a:r>
              <a:rPr lang="es-ES" dirty="0" err="1" smtClean="0">
                <a:latin typeface="Bauhaus 93" pitchFamily="82" charset="0"/>
              </a:rPr>
              <a:t>to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overbuilding</a:t>
            </a:r>
            <a:endParaRPr lang="es-ES" dirty="0">
              <a:solidFill>
                <a:srgbClr val="FF33CC"/>
              </a:solidFill>
              <a:latin typeface="Bauhaus 93" pitchFamily="82" charset="0"/>
            </a:endParaRPr>
          </a:p>
          <a:p>
            <a:endParaRPr lang="es-ES" dirty="0" smtClean="0">
              <a:solidFill>
                <a:srgbClr val="FF33CC"/>
              </a:solidFill>
              <a:latin typeface="Bauhaus 93" pitchFamily="82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79512" y="4653136"/>
            <a:ext cx="8784976" cy="1152128"/>
          </a:xfrm>
          <a:prstGeom prst="rect">
            <a:avLst/>
          </a:prstGeom>
          <a:solidFill>
            <a:schemeClr val="tx1"/>
          </a:solidFill>
          <a:ln w="825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.</a:t>
            </a:r>
          </a:p>
          <a:p>
            <a:pPr algn="l"/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Lakes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are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being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disappeared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due</a:t>
            </a:r>
            <a:r>
              <a:rPr lang="es-ES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Bauhaus 93" pitchFamily="82" charset="0"/>
              </a:rPr>
              <a:t>to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FF33CC"/>
                </a:solidFill>
                <a:latin typeface="Bauhaus 93" pitchFamily="82" charset="0"/>
              </a:rPr>
              <a:t>overbuilding</a:t>
            </a:r>
            <a:r>
              <a:rPr lang="es-ES" dirty="0" smtClean="0">
                <a:solidFill>
                  <a:srgbClr val="FF33CC"/>
                </a:solidFill>
                <a:latin typeface="Bauhaus 93" pitchFamily="82" charset="0"/>
              </a:rPr>
              <a:t>. </a:t>
            </a:r>
            <a:endParaRPr lang="es-ES" dirty="0">
              <a:solidFill>
                <a:srgbClr val="FF33CC"/>
              </a:solidFill>
              <a:latin typeface="Bauhaus 93" pitchFamily="82" charset="0"/>
            </a:endParaRPr>
          </a:p>
          <a:p>
            <a:endParaRPr lang="es-ES" dirty="0" smtClean="0">
              <a:solidFill>
                <a:srgbClr val="FF33CC"/>
              </a:solidFill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39552" y="620688"/>
            <a:ext cx="7776864" cy="1008112"/>
          </a:xfrm>
          <a:prstGeom prst="rect">
            <a:avLst/>
          </a:prstGeom>
          <a:solidFill>
            <a:srgbClr val="00B0F0"/>
          </a:solidFill>
          <a:ln w="82550">
            <a:solidFill>
              <a:srgbClr val="7030A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800" dirty="0" smtClean="0">
              <a:solidFill>
                <a:srgbClr val="FFFF00"/>
              </a:solidFill>
              <a:latin typeface="Bauhaus 93" pitchFamily="82" charset="0"/>
            </a:endParaRPr>
          </a:p>
          <a:p>
            <a:endParaRPr lang="es-ES" sz="2800" dirty="0" smtClean="0">
              <a:solidFill>
                <a:srgbClr val="FFFF00"/>
              </a:solidFill>
              <a:latin typeface="Bauhaus 93" pitchFamily="82" charset="0"/>
            </a:endParaRPr>
          </a:p>
          <a:p>
            <a:r>
              <a:rPr lang="es-ES" sz="2800" dirty="0" err="1" smtClean="0">
                <a:solidFill>
                  <a:srgbClr val="FFFF00"/>
                </a:solidFill>
                <a:latin typeface="Bauhaus 93" pitchFamily="82" charset="0"/>
              </a:rPr>
              <a:t>by</a:t>
            </a:r>
            <a:r>
              <a:rPr lang="es-ES" sz="2800" dirty="0" smtClean="0">
                <a:solidFill>
                  <a:srgbClr val="FFFF00"/>
                </a:solidFill>
                <a:latin typeface="Bauhaus 93" pitchFamily="82" charset="0"/>
              </a:rPr>
              <a:t>     /    as a </a:t>
            </a:r>
            <a:r>
              <a:rPr lang="es-ES" sz="2800" dirty="0" err="1" smtClean="0">
                <a:solidFill>
                  <a:srgbClr val="FFFF00"/>
                </a:solidFill>
                <a:latin typeface="Bauhaus 93" pitchFamily="82" charset="0"/>
              </a:rPr>
              <a:t>result</a:t>
            </a:r>
            <a:r>
              <a:rPr lang="es-ES" sz="2800" dirty="0" smtClean="0">
                <a:solidFill>
                  <a:srgbClr val="FFFF00"/>
                </a:solidFill>
                <a:latin typeface="Bauhaus 93" pitchFamily="82" charset="0"/>
              </a:rPr>
              <a:t> of     /    </a:t>
            </a:r>
            <a:r>
              <a:rPr lang="es-ES" sz="2800" dirty="0" err="1" smtClean="0">
                <a:solidFill>
                  <a:srgbClr val="FFFF00"/>
                </a:solidFill>
                <a:latin typeface="Bauhaus 93" pitchFamily="82" charset="0"/>
              </a:rPr>
              <a:t>due</a:t>
            </a:r>
            <a:r>
              <a:rPr lang="es-ES" sz="2800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Bauhaus 93" pitchFamily="82" charset="0"/>
              </a:rPr>
              <a:t>to</a:t>
            </a:r>
            <a:endParaRPr lang="es-ES" sz="2800" dirty="0" smtClean="0">
              <a:solidFill>
                <a:srgbClr val="FFFF00"/>
              </a:solidFill>
              <a:latin typeface="Bauhaus 93" pitchFamily="82" charset="0"/>
            </a:endParaRPr>
          </a:p>
          <a:p>
            <a:r>
              <a:rPr lang="es-ES" sz="2800" dirty="0" err="1">
                <a:solidFill>
                  <a:srgbClr val="FFFF00"/>
                </a:solidFill>
                <a:latin typeface="Bauhaus 93" pitchFamily="82" charset="0"/>
              </a:rPr>
              <a:t>t</a:t>
            </a:r>
            <a:r>
              <a:rPr lang="es-ES" sz="2800" dirty="0" err="1" smtClean="0">
                <a:solidFill>
                  <a:srgbClr val="FFFF00"/>
                </a:solidFill>
                <a:latin typeface="Bauhaus 93" pitchFamily="82" charset="0"/>
              </a:rPr>
              <a:t>hrough</a:t>
            </a:r>
            <a:r>
              <a:rPr lang="es-ES" sz="2800" dirty="0" smtClean="0">
                <a:solidFill>
                  <a:srgbClr val="FFFF00"/>
                </a:solidFill>
                <a:latin typeface="Bauhaus 93" pitchFamily="82" charset="0"/>
              </a:rPr>
              <a:t>   /     </a:t>
            </a:r>
            <a:r>
              <a:rPr lang="es-ES" sz="2800" dirty="0" err="1" smtClean="0">
                <a:solidFill>
                  <a:srgbClr val="FFFF00"/>
                </a:solidFill>
                <a:latin typeface="Bauhaus 93" pitchFamily="82" charset="0"/>
              </a:rPr>
              <a:t>because</a:t>
            </a:r>
            <a:r>
              <a:rPr lang="es-ES" sz="2800" dirty="0" smtClean="0">
                <a:solidFill>
                  <a:srgbClr val="FFFF00"/>
                </a:solidFill>
                <a:latin typeface="Bauhaus 93" pitchFamily="82" charset="0"/>
              </a:rPr>
              <a:t> of</a:t>
            </a:r>
          </a:p>
          <a:p>
            <a:endParaRPr lang="es-ES" sz="2800" dirty="0">
              <a:solidFill>
                <a:srgbClr val="FFFF00"/>
              </a:solidFill>
              <a:latin typeface="Bauhaus 93" pitchFamily="82" charset="0"/>
            </a:endParaRPr>
          </a:p>
          <a:p>
            <a:endParaRPr lang="es-ES" sz="2800" dirty="0" smtClean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79512" y="1988840"/>
            <a:ext cx="8784976" cy="576064"/>
          </a:xfrm>
          <a:prstGeom prst="rect">
            <a:avLst/>
          </a:prstGeom>
          <a:solidFill>
            <a:schemeClr val="tx1"/>
          </a:solidFill>
          <a:ln w="825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3600" dirty="0" smtClean="0">
              <a:solidFill>
                <a:srgbClr val="FF33CC"/>
              </a:solidFill>
              <a:latin typeface="Bauhaus 93" pitchFamily="82" charset="0"/>
            </a:endParaRPr>
          </a:p>
          <a:p>
            <a:endParaRPr lang="es-ES" sz="3600" dirty="0">
              <a:solidFill>
                <a:srgbClr val="FF33CC"/>
              </a:solidFill>
              <a:latin typeface="Bauhaus 93" pitchFamily="82" charset="0"/>
            </a:endParaRPr>
          </a:p>
          <a:p>
            <a:pPr algn="l"/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The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water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is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being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polluted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latin typeface="Bauhaus 93" pitchFamily="82" charset="0"/>
              </a:rPr>
              <a:t>by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humans</a:t>
            </a:r>
            <a:endParaRPr lang="es-ES" sz="3600" dirty="0" smtClean="0">
              <a:solidFill>
                <a:srgbClr val="FF33CC"/>
              </a:solidFill>
              <a:latin typeface="Bauhaus 93" pitchFamily="82" charset="0"/>
            </a:endParaRPr>
          </a:p>
          <a:p>
            <a:endParaRPr lang="es-ES" sz="3600" dirty="0">
              <a:solidFill>
                <a:srgbClr val="FF33CC"/>
              </a:solidFill>
              <a:latin typeface="Bauhaus 93" pitchFamily="82" charset="0"/>
            </a:endParaRPr>
          </a:p>
          <a:p>
            <a:endParaRPr lang="es-ES" sz="3600" dirty="0" smtClean="0">
              <a:solidFill>
                <a:srgbClr val="FF33CC"/>
              </a:solidFill>
              <a:latin typeface="Bauhaus 93" pitchFamily="82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79512" y="2852936"/>
            <a:ext cx="8784976" cy="1224136"/>
          </a:xfrm>
          <a:prstGeom prst="rect">
            <a:avLst/>
          </a:prstGeom>
          <a:solidFill>
            <a:schemeClr val="tx1"/>
          </a:solidFill>
          <a:ln w="825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3600" dirty="0" smtClean="0">
              <a:solidFill>
                <a:srgbClr val="FF33CC"/>
              </a:solidFill>
              <a:latin typeface="Bauhaus 93" pitchFamily="82" charset="0"/>
            </a:endParaRPr>
          </a:p>
          <a:p>
            <a:pPr algn="l"/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The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woods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have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been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destroyed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smtClean="0">
                <a:latin typeface="Bauhaus 93" pitchFamily="82" charset="0"/>
              </a:rPr>
              <a:t>as a </a:t>
            </a:r>
            <a:r>
              <a:rPr lang="es-ES" sz="3600" dirty="0" err="1" smtClean="0">
                <a:latin typeface="Bauhaus 93" pitchFamily="82" charset="0"/>
              </a:rPr>
              <a:t>result</a:t>
            </a:r>
            <a:r>
              <a:rPr lang="es-ES" sz="3600" dirty="0" smtClean="0">
                <a:latin typeface="Bauhaus 93" pitchFamily="82" charset="0"/>
              </a:rPr>
              <a:t> of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overbuilding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.</a:t>
            </a:r>
          </a:p>
          <a:p>
            <a:pPr algn="l"/>
            <a:endParaRPr lang="es-ES" sz="3600" dirty="0" smtClean="0">
              <a:solidFill>
                <a:srgbClr val="FF33CC"/>
              </a:solidFill>
              <a:latin typeface="Bauhaus 93" pitchFamily="82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79512" y="4293096"/>
            <a:ext cx="8784976" cy="936104"/>
          </a:xfrm>
          <a:prstGeom prst="rect">
            <a:avLst/>
          </a:prstGeom>
          <a:solidFill>
            <a:schemeClr val="tx1"/>
          </a:solidFill>
          <a:ln w="825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600" b="1" dirty="0" err="1" smtClean="0">
                <a:solidFill>
                  <a:srgbClr val="FF33CC"/>
                </a:solidFill>
                <a:latin typeface="Bauhaus 93" pitchFamily="82" charset="0"/>
              </a:rPr>
              <a:t>Mountains</a:t>
            </a:r>
            <a:r>
              <a:rPr lang="es-ES" sz="3600" b="1" dirty="0" smtClean="0">
                <a:solidFill>
                  <a:srgbClr val="FF33CC"/>
                </a:solidFill>
                <a:latin typeface="Bauhaus 93" pitchFamily="82" charset="0"/>
              </a:rPr>
              <a:t> are </a:t>
            </a:r>
            <a:r>
              <a:rPr lang="es-ES" sz="3600" b="1" dirty="0" err="1" smtClean="0">
                <a:solidFill>
                  <a:srgbClr val="FF33CC"/>
                </a:solidFill>
                <a:latin typeface="Bauhaus 93" pitchFamily="82" charset="0"/>
              </a:rPr>
              <a:t>being</a:t>
            </a:r>
            <a:r>
              <a:rPr lang="es-ES" sz="3600" b="1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FF33CC"/>
                </a:solidFill>
                <a:latin typeface="Bauhaus 93" pitchFamily="82" charset="0"/>
              </a:rPr>
              <a:t>eroded</a:t>
            </a:r>
            <a:r>
              <a:rPr lang="es-ES" sz="3600" b="1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b="1" dirty="0" smtClean="0">
                <a:latin typeface="Bauhaus 93" pitchFamily="82" charset="0"/>
              </a:rPr>
              <a:t>as a </a:t>
            </a:r>
            <a:r>
              <a:rPr lang="es-ES" sz="3600" b="1" dirty="0" err="1" smtClean="0">
                <a:latin typeface="Bauhaus 93" pitchFamily="82" charset="0"/>
              </a:rPr>
              <a:t>reult</a:t>
            </a:r>
            <a:r>
              <a:rPr lang="es-ES" sz="3600" b="1" dirty="0" smtClean="0">
                <a:latin typeface="Bauhaus 93" pitchFamily="82" charset="0"/>
              </a:rPr>
              <a:t> of</a:t>
            </a:r>
            <a:r>
              <a:rPr lang="es-ES" sz="3600" b="1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FF33CC"/>
                </a:solidFill>
                <a:latin typeface="Bauhaus 93" pitchFamily="82" charset="0"/>
              </a:rPr>
              <a:t>deforestation</a:t>
            </a:r>
            <a:r>
              <a:rPr lang="es-ES" sz="3600" b="1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179512" y="1988840"/>
            <a:ext cx="8784976" cy="576064"/>
          </a:xfrm>
          <a:prstGeom prst="rect">
            <a:avLst/>
          </a:prstGeom>
          <a:solidFill>
            <a:schemeClr val="tx1"/>
          </a:solidFill>
          <a:ln w="825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3600" dirty="0" smtClean="0">
              <a:solidFill>
                <a:srgbClr val="FF33CC"/>
              </a:solidFill>
              <a:latin typeface="Bauhaus 93" pitchFamily="82" charset="0"/>
            </a:endParaRPr>
          </a:p>
          <a:p>
            <a:endParaRPr lang="es-ES" sz="3600" dirty="0">
              <a:solidFill>
                <a:srgbClr val="FF33CC"/>
              </a:solidFill>
              <a:latin typeface="Bauhaus 93" pitchFamily="82" charset="0"/>
            </a:endParaRPr>
          </a:p>
          <a:p>
            <a:pPr algn="l"/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The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water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is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being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polluted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FF00"/>
                </a:solidFill>
                <a:latin typeface="Bauhaus 93" pitchFamily="82" charset="0"/>
              </a:rPr>
              <a:t>by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humans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.</a:t>
            </a:r>
          </a:p>
          <a:p>
            <a:endParaRPr lang="es-ES" sz="3600" dirty="0">
              <a:solidFill>
                <a:srgbClr val="FF33CC"/>
              </a:solidFill>
              <a:latin typeface="Bauhaus 93" pitchFamily="82" charset="0"/>
            </a:endParaRPr>
          </a:p>
          <a:p>
            <a:endParaRPr lang="es-ES" sz="3600" dirty="0" smtClean="0">
              <a:solidFill>
                <a:srgbClr val="FF33CC"/>
              </a:solidFill>
              <a:latin typeface="Bauhaus 93" pitchFamily="82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179512" y="2852936"/>
            <a:ext cx="8784976" cy="1224136"/>
          </a:xfrm>
          <a:prstGeom prst="rect">
            <a:avLst/>
          </a:prstGeom>
          <a:solidFill>
            <a:schemeClr val="tx1"/>
          </a:solidFill>
          <a:ln w="825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3600" dirty="0" smtClean="0">
              <a:solidFill>
                <a:srgbClr val="FF33CC"/>
              </a:solidFill>
              <a:latin typeface="Bauhaus 93" pitchFamily="82" charset="0"/>
            </a:endParaRPr>
          </a:p>
          <a:p>
            <a:pPr algn="l"/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The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woods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have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been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destroyed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smtClean="0">
                <a:solidFill>
                  <a:srgbClr val="FFFF00"/>
                </a:solidFill>
                <a:latin typeface="Bauhaus 93" pitchFamily="82" charset="0"/>
              </a:rPr>
              <a:t>as a </a:t>
            </a:r>
            <a:r>
              <a:rPr lang="es-ES" sz="3600" dirty="0" err="1" smtClean="0">
                <a:solidFill>
                  <a:srgbClr val="FFFF00"/>
                </a:solidFill>
                <a:latin typeface="Bauhaus 93" pitchFamily="82" charset="0"/>
              </a:rPr>
              <a:t>result</a:t>
            </a:r>
            <a:r>
              <a:rPr lang="es-ES" sz="3600" dirty="0" smtClean="0">
                <a:solidFill>
                  <a:srgbClr val="FFFF00"/>
                </a:solidFill>
                <a:latin typeface="Bauhaus 93" pitchFamily="82" charset="0"/>
              </a:rPr>
              <a:t> of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FF33CC"/>
                </a:solidFill>
                <a:latin typeface="Bauhaus 93" pitchFamily="82" charset="0"/>
              </a:rPr>
              <a:t>overbuilding</a:t>
            </a:r>
            <a:r>
              <a:rPr lang="es-ES" sz="3600" dirty="0" smtClean="0">
                <a:solidFill>
                  <a:srgbClr val="FF33CC"/>
                </a:solidFill>
                <a:latin typeface="Bauhaus 93" pitchFamily="82" charset="0"/>
              </a:rPr>
              <a:t>.</a:t>
            </a:r>
          </a:p>
          <a:p>
            <a:pPr algn="l"/>
            <a:endParaRPr lang="es-ES" sz="3600" dirty="0" smtClean="0">
              <a:solidFill>
                <a:srgbClr val="FF33CC"/>
              </a:solidFill>
              <a:latin typeface="Bauhaus 93" pitchFamily="82" charset="0"/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179512" y="4293096"/>
            <a:ext cx="8784976" cy="936104"/>
          </a:xfrm>
          <a:prstGeom prst="rect">
            <a:avLst/>
          </a:prstGeom>
          <a:solidFill>
            <a:schemeClr val="tx1"/>
          </a:solidFill>
          <a:ln w="825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600" b="1" dirty="0" err="1" smtClean="0">
                <a:solidFill>
                  <a:srgbClr val="FF33CC"/>
                </a:solidFill>
                <a:latin typeface="Bauhaus 93" pitchFamily="82" charset="0"/>
              </a:rPr>
              <a:t>Mountains</a:t>
            </a:r>
            <a:r>
              <a:rPr lang="es-ES" sz="3600" b="1" dirty="0" smtClean="0">
                <a:solidFill>
                  <a:srgbClr val="FF33CC"/>
                </a:solidFill>
                <a:latin typeface="Bauhaus 93" pitchFamily="82" charset="0"/>
              </a:rPr>
              <a:t> are </a:t>
            </a:r>
            <a:r>
              <a:rPr lang="es-ES" sz="3600" b="1" dirty="0" err="1" smtClean="0">
                <a:solidFill>
                  <a:srgbClr val="FF33CC"/>
                </a:solidFill>
                <a:latin typeface="Bauhaus 93" pitchFamily="82" charset="0"/>
              </a:rPr>
              <a:t>being</a:t>
            </a:r>
            <a:r>
              <a:rPr lang="es-ES" sz="3600" b="1" dirty="0" smtClean="0">
                <a:solidFill>
                  <a:srgbClr val="FF33CC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FF33CC"/>
                </a:solidFill>
                <a:latin typeface="Bauhaus 93" pitchFamily="82" charset="0"/>
              </a:rPr>
              <a:t>eroded</a:t>
            </a:r>
            <a:r>
              <a:rPr lang="es-ES" sz="3600" b="1" dirty="0" smtClean="0">
                <a:solidFill>
                  <a:srgbClr val="FF33CC"/>
                </a:solidFill>
                <a:latin typeface="Bauhaus 93" pitchFamily="82" charset="0"/>
              </a:rPr>
              <a:t>  </a:t>
            </a:r>
            <a:r>
              <a:rPr lang="es-ES" sz="3600" b="1" dirty="0" err="1" smtClean="0">
                <a:solidFill>
                  <a:srgbClr val="FFFF00"/>
                </a:solidFill>
                <a:latin typeface="Bauhaus 93" pitchFamily="82" charset="0"/>
              </a:rPr>
              <a:t>through</a:t>
            </a:r>
            <a:r>
              <a:rPr lang="es-ES" sz="3600" b="1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FF33CC"/>
                </a:solidFill>
                <a:latin typeface="Bauhaus 93" pitchFamily="82" charset="0"/>
              </a:rPr>
              <a:t>deforestation</a:t>
            </a:r>
            <a:r>
              <a:rPr lang="es-ES" sz="3600" b="1" dirty="0">
                <a:solidFill>
                  <a:srgbClr val="FF33CC"/>
                </a:solidFill>
                <a:latin typeface="Bauhaus 93" pitchFamily="82" charset="0"/>
              </a:rPr>
              <a:t>.</a:t>
            </a:r>
            <a:endParaRPr lang="es-ES" sz="3600" b="1" dirty="0" smtClean="0">
              <a:solidFill>
                <a:srgbClr val="FF33CC"/>
              </a:solidFill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4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142</Words>
  <Application>Microsoft Office PowerPoint</Application>
  <PresentationFormat>Presentación en pantalla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Passive with prepositions</vt:lpstr>
      <vt:lpstr>If you want to mention what or who caused it  you can use prepositions: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with prepositions</dc:title>
  <dc:creator>Hpcq43</dc:creator>
  <cp:lastModifiedBy>UAAL</cp:lastModifiedBy>
  <cp:revision>48</cp:revision>
  <dcterms:created xsi:type="dcterms:W3CDTF">2014-09-30T15:25:16Z</dcterms:created>
  <dcterms:modified xsi:type="dcterms:W3CDTF">2015-12-01T00:23:03Z</dcterms:modified>
</cp:coreProperties>
</file>