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4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60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3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5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00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7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67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50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42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296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93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1881-C4B2-46ED-AD2C-A8473852E38E}" type="datetimeFigureOut">
              <a:rPr lang="es-ES" smtClean="0"/>
              <a:t>27/11/2015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70A7-1374-431D-9EE3-3149B7BD26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09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Indirect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requests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8" name="Picture 4" descr="https://encrypted-tbn2.gstatic.com/images?q=tbn:ANd9GcRmYxZp3GRN7ADx6mLb_4pkgskU4lny96Bk8nG_WzdV8zgRGeI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592" y="3284984"/>
            <a:ext cx="29523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mYxZp3GRN7ADx6mLb_4pkgskU4lny96Bk8nG_WzdV8zgRGeI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057" y="3284984"/>
            <a:ext cx="300127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2.gstatic.com/images?q=tbn:ANd9GcQ5kP_tTzDNCO7kCLhobv10TYKxzPa_ZMeoaogREV1FUZxrcU10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9150"/>
            <a:ext cx="2088232" cy="251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228184" y="3284984"/>
            <a:ext cx="2088232" cy="434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Llamada rectangular redondeada"/>
          <p:cNvSpPr/>
          <p:nvPr/>
        </p:nvSpPr>
        <p:spPr>
          <a:xfrm>
            <a:off x="107504" y="1700808"/>
            <a:ext cx="1656184" cy="1801259"/>
          </a:xfrm>
          <a:prstGeom prst="wedgeRoundRectCallout">
            <a:avLst>
              <a:gd name="adj1" fmla="val -2783"/>
              <a:gd name="adj2" fmla="val 73124"/>
              <a:gd name="adj3" fmla="val 16667"/>
            </a:avLst>
          </a:prstGeom>
          <a:solidFill>
            <a:schemeClr val="bg1"/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Can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ask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dad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he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still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needs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me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buy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new tires?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2627784" y="2348880"/>
            <a:ext cx="1512168" cy="1153187"/>
          </a:xfrm>
          <a:prstGeom prst="wedgeRoundRectCallout">
            <a:avLst>
              <a:gd name="adj1" fmla="val 5340"/>
              <a:gd name="adj2" fmla="val 74308"/>
              <a:gd name="adj3" fmla="val 16667"/>
            </a:avLst>
          </a:prstGeom>
          <a:solidFill>
            <a:schemeClr val="bg1"/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Sure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!!!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4139952" y="1700808"/>
            <a:ext cx="1656184" cy="1801259"/>
          </a:xfrm>
          <a:prstGeom prst="wedgeRoundRectCallout">
            <a:avLst>
              <a:gd name="adj1" fmla="val -2783"/>
              <a:gd name="adj2" fmla="val 73124"/>
              <a:gd name="adj3" fmla="val 16667"/>
            </a:avLst>
          </a:prstGeom>
          <a:solidFill>
            <a:schemeClr val="bg1"/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Lucy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wants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know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if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still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need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her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buy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new tires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7020272" y="1699749"/>
            <a:ext cx="1656184" cy="1801259"/>
          </a:xfrm>
          <a:prstGeom prst="wedgeRoundRectCallout">
            <a:avLst>
              <a:gd name="adj1" fmla="val 3809"/>
              <a:gd name="adj2" fmla="val 76912"/>
              <a:gd name="adj3" fmla="val 16667"/>
            </a:avLst>
          </a:prstGeom>
          <a:solidFill>
            <a:schemeClr val="bg1"/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Tell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Lucy 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don´t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feel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tired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!!!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186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6220" y="620688"/>
            <a:ext cx="7772400" cy="1470025"/>
          </a:xfr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Statements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5136" y="24630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Rose</a:t>
            </a: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”Tony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is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having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a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party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20072" y="2204864"/>
            <a:ext cx="3312368" cy="1872208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Could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tell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Rose (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that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) Tony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is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having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a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party</a:t>
            </a:r>
            <a:r>
              <a:rPr lang="es-ES" sz="3200" dirty="0">
                <a:solidFill>
                  <a:srgbClr val="002060"/>
                </a:solidFill>
                <a:latin typeface="Bauhaus 93" pitchFamily="82" charset="0"/>
              </a:rPr>
              <a:t>?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4067944" y="29969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42632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Johny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err="1">
                <a:solidFill>
                  <a:srgbClr val="002060"/>
                </a:solidFill>
                <a:latin typeface="Bauhaus 93" pitchFamily="82" charset="0"/>
              </a:rPr>
              <a:t>P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eople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are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going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crazy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496" y="4221088"/>
            <a:ext cx="3312368" cy="1944216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Can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tell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Johny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(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that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) 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people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are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goingcrazy</a:t>
            </a:r>
            <a:r>
              <a:rPr lang="es-ES" sz="3200" dirty="0">
                <a:solidFill>
                  <a:srgbClr val="002060"/>
                </a:solidFill>
                <a:latin typeface="Bauhaus 93" pitchFamily="82" charset="0"/>
              </a:rPr>
              <a:t>?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4074368" y="47971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32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6220" y="620688"/>
            <a:ext cx="7772400" cy="1470025"/>
          </a:xfr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Imperatives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5136" y="24630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Petrita</a:t>
            </a: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Don`t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be 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late”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20072" y="2420888"/>
            <a:ext cx="3312368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tell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Petrita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not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to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be late?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067944" y="29969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42632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Chuchita</a:t>
            </a: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Stop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eating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496" y="4221088"/>
            <a:ext cx="3312368" cy="1944216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Can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tell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Chuchita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to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stop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eating</a:t>
            </a:r>
            <a:r>
              <a:rPr lang="es-ES" sz="3200" dirty="0">
                <a:solidFill>
                  <a:srgbClr val="002060"/>
                </a:solidFill>
                <a:latin typeface="Bauhaus 93" pitchFamily="82" charset="0"/>
              </a:rPr>
              <a:t>?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4074368" y="47971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7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6220" y="620688"/>
            <a:ext cx="7772400" cy="1470025"/>
          </a:xfr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Yes/No 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questions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5136" y="24630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Sinforoso</a:t>
            </a:r>
            <a:endParaRPr lang="es-ES" sz="3600" dirty="0" smtClean="0">
              <a:solidFill>
                <a:srgbClr val="002060"/>
              </a:solidFill>
              <a:latin typeface="Bauhaus 93" pitchFamily="82" charset="0"/>
            </a:endParaRP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Are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free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on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riday?”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20072" y="2463031"/>
            <a:ext cx="3312368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Could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Sinforoso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if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he´s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free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on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riday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067944" y="29969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42632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Sophie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“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D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o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have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my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number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?”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0072" y="4149080"/>
            <a:ext cx="3312368" cy="1944216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her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whether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or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not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she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has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my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number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074368" y="47971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20072" y="2463031"/>
            <a:ext cx="3312368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Could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Sinforoso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if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  <a:latin typeface="Bauhaus 93" pitchFamily="82" charset="0"/>
              </a:rPr>
              <a:t>is</a:t>
            </a:r>
            <a:r>
              <a:rPr lang="es-ES" sz="3200" dirty="0" smtClean="0">
                <a:solidFill>
                  <a:srgbClr val="00B050"/>
                </a:solidFill>
                <a:latin typeface="Bauhaus 93" pitchFamily="82" charset="0"/>
              </a:rPr>
              <a:t> he</a:t>
            </a:r>
            <a:r>
              <a:rPr lang="es-ES" sz="32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free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on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riday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7524328" y="3060576"/>
            <a:ext cx="576064" cy="288032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7524328" y="3060576"/>
            <a:ext cx="576064" cy="296416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3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6220" y="620688"/>
            <a:ext cx="7772400" cy="1470025"/>
          </a:xfr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Wh-questions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5136" y="24630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David</a:t>
            </a: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When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does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party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start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?”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20072" y="2420888"/>
            <a:ext cx="3312368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Can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David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when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party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start</a:t>
            </a:r>
            <a:r>
              <a:rPr lang="es-ES" sz="3200" dirty="0" err="1" smtClean="0">
                <a:solidFill>
                  <a:srgbClr val="FF0000"/>
                </a:solidFill>
                <a:latin typeface="Bauhaus 93" pitchFamily="82" charset="0"/>
              </a:rPr>
              <a:t>s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067944" y="29969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4263231"/>
            <a:ext cx="3318792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Kermet</a:t>
            </a:r>
            <a:endParaRPr lang="es-ES" sz="3600" dirty="0" smtClean="0">
              <a:solidFill>
                <a:srgbClr val="002060"/>
              </a:solidFill>
              <a:latin typeface="Bauhaus 93" pitchFamily="82" charset="0"/>
            </a:endParaRPr>
          </a:p>
          <a:p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“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Where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should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I pick </a:t>
            </a:r>
            <a:r>
              <a:rPr lang="es-ES" sz="36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 up</a:t>
            </a:r>
            <a:r>
              <a:rPr lang="es-ES" sz="3600" dirty="0" smtClean="0">
                <a:solidFill>
                  <a:srgbClr val="002060"/>
                </a:solidFill>
                <a:latin typeface="Bauhaus 93" pitchFamily="82" charset="0"/>
              </a:rPr>
              <a:t>?”</a:t>
            </a:r>
            <a:endParaRPr lang="es-ES" sz="36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6496" y="4221088"/>
            <a:ext cx="3312368" cy="1944216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Kermet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where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I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should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pick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him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up?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4074368" y="4797152"/>
            <a:ext cx="936104" cy="576064"/>
          </a:xfrm>
          <a:prstGeom prst="rightArrow">
            <a:avLst/>
          </a:prstGeom>
          <a:solidFill>
            <a:srgbClr val="FFFF00"/>
          </a:solidFill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20072" y="2420888"/>
            <a:ext cx="3312368" cy="1470025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Can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you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ask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David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when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does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the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party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3200" dirty="0" err="1" smtClean="0">
                <a:solidFill>
                  <a:srgbClr val="002060"/>
                </a:solidFill>
                <a:latin typeface="Bauhaus 93" pitchFamily="82" charset="0"/>
              </a:rPr>
              <a:t>start</a:t>
            </a:r>
            <a:r>
              <a:rPr lang="es-ES" sz="3200" dirty="0" smtClean="0">
                <a:solidFill>
                  <a:srgbClr val="002060"/>
                </a:solidFill>
                <a:latin typeface="Bauhaus 93" pitchFamily="82" charset="0"/>
              </a:rPr>
              <a:t>?</a:t>
            </a:r>
            <a:endParaRPr lang="es-ES" sz="3200" dirty="0">
              <a:solidFill>
                <a:srgbClr val="002060"/>
              </a:solidFill>
              <a:latin typeface="Bauhaus 93" pitchFamily="8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7668344" y="2996952"/>
            <a:ext cx="576064" cy="288032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7668344" y="2996952"/>
            <a:ext cx="576064" cy="296416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31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6220" y="692696"/>
            <a:ext cx="7772400" cy="2622153"/>
          </a:xfrm>
          <a:solidFill>
            <a:schemeClr val="bg1"/>
          </a:solidFill>
          <a:ln w="127000">
            <a:solidFill>
              <a:srgbClr val="FFC000"/>
            </a:solidFill>
          </a:ln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Remember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 !!</a:t>
            </a:r>
            <a:br>
              <a:rPr lang="es-ES" dirty="0" smtClean="0">
                <a:solidFill>
                  <a:srgbClr val="002060"/>
                </a:solidFill>
                <a:latin typeface="Bauhaus 93" pitchFamily="82" charset="0"/>
              </a:rPr>
            </a:br>
            <a:r>
              <a:rPr lang="es-ES" dirty="0" err="1">
                <a:solidFill>
                  <a:srgbClr val="002060"/>
                </a:solidFill>
                <a:latin typeface="Bauhaus 93" pitchFamily="82" charset="0"/>
              </a:rPr>
              <a:t>W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e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 use 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Indirect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requests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Bauhaus 93" pitchFamily="82" charset="0"/>
              </a:rPr>
              <a:t>to</a:t>
            </a:r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: </a:t>
            </a:r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3543151"/>
            <a:ext cx="7772400" cy="2262113"/>
          </a:xfrm>
          <a:prstGeom prst="rect">
            <a:avLst/>
          </a:prstGeom>
          <a:solidFill>
            <a:schemeClr val="bg2"/>
          </a:solidFill>
          <a:ln w="1270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dirty="0" smtClean="0">
              <a:solidFill>
                <a:srgbClr val="002060"/>
              </a:solidFill>
              <a:latin typeface="Bauhaus 93" pitchFamily="82" charset="0"/>
            </a:endParaRPr>
          </a:p>
          <a:p>
            <a:pPr algn="l"/>
            <a:r>
              <a:rPr lang="es-ES" dirty="0" smtClean="0">
                <a:solidFill>
                  <a:srgbClr val="002060"/>
                </a:solidFill>
                <a:latin typeface="Bauhaus 93" pitchFamily="82" charset="0"/>
              </a:rPr>
              <a:t>-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Tell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someone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to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do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something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.</a:t>
            </a:r>
          </a:p>
          <a:p>
            <a:pPr algn="l"/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-Ask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someone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to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do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something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.</a:t>
            </a:r>
          </a:p>
          <a:p>
            <a:pPr algn="l"/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-Ask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someone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for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some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 </a:t>
            </a:r>
            <a:r>
              <a:rPr lang="es-ES" sz="4000" dirty="0" err="1" smtClean="0">
                <a:solidFill>
                  <a:srgbClr val="002060"/>
                </a:solidFill>
                <a:latin typeface="Bauhaus 93" pitchFamily="82" charset="0"/>
              </a:rPr>
              <a:t>information</a:t>
            </a:r>
            <a:r>
              <a:rPr lang="es-ES" sz="4000" dirty="0" smtClean="0">
                <a:solidFill>
                  <a:srgbClr val="002060"/>
                </a:solidFill>
                <a:latin typeface="Bauhaus 93" pitchFamily="82" charset="0"/>
              </a:rPr>
              <a:t>.</a:t>
            </a:r>
          </a:p>
          <a:p>
            <a:pPr algn="l"/>
            <a:endParaRPr lang="es-ES" dirty="0">
              <a:solidFill>
                <a:srgbClr val="002060"/>
              </a:solidFill>
              <a:latin typeface="Bauhaus 93" pitchFamily="82" charset="0"/>
            </a:endParaRPr>
          </a:p>
        </p:txBody>
      </p:sp>
      <p:pic>
        <p:nvPicPr>
          <p:cNvPr id="1026" name="Picture 2" descr="https://encrypted-tbn0.gstatic.com/images?q=tbn:ANd9GcToCTdWyqWySbGjKaSHouKUqkgh_GL6vTCZyjDEPIYRRgQgpj1I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3521">
            <a:off x="6444208" y="907807"/>
            <a:ext cx="1368152" cy="108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231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Indirect requests</vt:lpstr>
      <vt:lpstr>Statements</vt:lpstr>
      <vt:lpstr>Imperatives</vt:lpstr>
      <vt:lpstr>Yes/No questions</vt:lpstr>
      <vt:lpstr>Wh-questions</vt:lpstr>
      <vt:lpstr>Remember !! We use Indirect requests to: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Hpcq43</dc:creator>
  <cp:lastModifiedBy>Hpcq43</cp:lastModifiedBy>
  <cp:revision>25</cp:revision>
  <dcterms:created xsi:type="dcterms:W3CDTF">2014-09-03T14:27:43Z</dcterms:created>
  <dcterms:modified xsi:type="dcterms:W3CDTF">2015-11-27T20:09:03Z</dcterms:modified>
</cp:coreProperties>
</file>