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0" r:id="rId6"/>
    <p:sldId id="281" r:id="rId7"/>
    <p:sldId id="261" r:id="rId8"/>
    <p:sldId id="264" r:id="rId9"/>
    <p:sldId id="267" r:id="rId10"/>
    <p:sldId id="268" r:id="rId11"/>
    <p:sldId id="272" r:id="rId12"/>
    <p:sldId id="274" r:id="rId13"/>
    <p:sldId id="27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8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98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2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46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073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14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4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72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02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28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51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4C3E-F645-40E5-AC25-EAEF36B49AC9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8B86-382E-4AAD-84CD-F088B2C26A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2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656202">
            <a:off x="685800" y="2130425"/>
            <a:ext cx="7772400" cy="1470025"/>
          </a:xfrm>
          <a:solidFill>
            <a:schemeClr val="bg1"/>
          </a:solidFill>
          <a:ln w="184150">
            <a:solidFill>
              <a:srgbClr val="FFFF00"/>
            </a:solidFill>
          </a:ln>
        </p:spPr>
        <p:txBody>
          <a:bodyPr/>
          <a:lstStyle/>
          <a:p>
            <a:r>
              <a:rPr lang="es-ES" dirty="0" err="1" smtClean="0">
                <a:latin typeface="Aharoni" pitchFamily="2" charset="-79"/>
                <a:cs typeface="Aharoni" pitchFamily="2" charset="-79"/>
              </a:rPr>
              <a:t>Relative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Clauses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54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556792"/>
            <a:ext cx="3960440" cy="1200329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I´m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going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go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Cancun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355976" y="1556792"/>
            <a:ext cx="4536504" cy="1200329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Cancun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has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best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clubs.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83568" y="3140968"/>
            <a:ext cx="7920880" cy="138499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I´m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going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go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C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ancun,which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has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best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clubs.</a:t>
            </a:r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4376735" y="2112097"/>
            <a:ext cx="318522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68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middle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556792"/>
            <a:ext cx="3960440" cy="2308324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Enrique Peña Nieto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president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of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Mexico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355976" y="1556792"/>
            <a:ext cx="4536504" cy="2308324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Enrique Peña Nieto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never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reads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books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ES" sz="3600" dirty="0">
              <a:latin typeface="Aharoni" pitchFamily="2" charset="-79"/>
              <a:cs typeface="Aharoni" pitchFamily="2" charset="-79"/>
            </a:endParaRPr>
          </a:p>
          <a:p>
            <a:endParaRPr lang="es-E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4247222"/>
            <a:ext cx="7920880" cy="150810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b="1" dirty="0" smtClean="0"/>
          </a:p>
          <a:p>
            <a:pPr algn="ctr"/>
            <a:r>
              <a:rPr lang="es-ES" sz="2800" b="1" dirty="0" smtClean="0"/>
              <a:t>Enrique Peña </a:t>
            </a:r>
            <a:r>
              <a:rPr lang="es-ES" sz="2800" b="1" dirty="0" smtClean="0"/>
              <a:t>Nieto, </a:t>
            </a:r>
            <a:r>
              <a:rPr lang="es-ES" sz="2800" b="1" dirty="0" err="1" smtClean="0"/>
              <a:t>w</a:t>
            </a:r>
            <a:r>
              <a:rPr lang="es-ES" sz="2800" b="1" dirty="0" err="1" smtClean="0"/>
              <a:t>ho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never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reads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books</a:t>
            </a:r>
            <a:r>
              <a:rPr lang="es-ES" sz="2800" b="1" dirty="0" smtClean="0"/>
              <a:t> </a:t>
            </a:r>
            <a:r>
              <a:rPr lang="es-ES" sz="2800" b="1" dirty="0" smtClean="0"/>
              <a:t>,</a:t>
            </a:r>
            <a:r>
              <a:rPr lang="es-ES" sz="2800" b="1" dirty="0" err="1" smtClean="0"/>
              <a:t>is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the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president</a:t>
            </a:r>
            <a:r>
              <a:rPr lang="es-ES" sz="2800" b="1" dirty="0" smtClean="0"/>
              <a:t> of </a:t>
            </a:r>
            <a:r>
              <a:rPr lang="es-ES" sz="2800" b="1" dirty="0" err="1" smtClean="0"/>
              <a:t>Mexico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  <p:sp>
        <p:nvSpPr>
          <p:cNvPr id="7" name="6 Cerrar llave"/>
          <p:cNvSpPr/>
          <p:nvPr/>
        </p:nvSpPr>
        <p:spPr>
          <a:xfrm rot="5400000">
            <a:off x="4376735" y="3192217"/>
            <a:ext cx="318522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43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middle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556792"/>
            <a:ext cx="3960440" cy="1754326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Marc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Antony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an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excellent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singer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355976" y="1556792"/>
            <a:ext cx="4536504" cy="1754326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JLO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was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Marc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Antony´s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wife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ES" sz="36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3645024"/>
            <a:ext cx="7920880" cy="138499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Marc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Antony</a:t>
            </a:r>
            <a:r>
              <a:rPr lang="es-ES" sz="2800" dirty="0" err="1">
                <a:latin typeface="Aharoni" pitchFamily="2" charset="-79"/>
                <a:cs typeface="Aharoni" pitchFamily="2" charset="-79"/>
              </a:rPr>
              <a:t>,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whose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wife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was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JLO,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an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excellent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singer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4376735" y="2616153"/>
            <a:ext cx="318522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37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middle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556792"/>
            <a:ext cx="3960440" cy="1754326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Paquita la del Barrio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sings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Rat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of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two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feet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”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sz="36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355976" y="1556792"/>
            <a:ext cx="4536504" cy="1754326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Paquita la del Barrio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similar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my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mother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-in-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law</a:t>
            </a:r>
            <a:r>
              <a:rPr lang="es-ES" sz="3600" dirty="0">
                <a:latin typeface="Aharoni" pitchFamily="2" charset="-79"/>
                <a:cs typeface="Aharoni" pitchFamily="2" charset="-79"/>
              </a:rPr>
              <a:t>.</a:t>
            </a:r>
            <a:endParaRPr lang="es-ES" sz="36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8" y="3645024"/>
            <a:ext cx="7920880" cy="2308324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36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Paquita la del 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Barrio,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who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similar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my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mother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-in-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law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sings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“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Rat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of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two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feet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”.</a:t>
            </a:r>
            <a:endParaRPr lang="es-E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4376735" y="2616153"/>
            <a:ext cx="318522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03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944216"/>
          </a:xfrm>
          <a:solidFill>
            <a:schemeClr val="bg1"/>
          </a:solidFill>
          <a:ln w="184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Relative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Clauses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n-US" sz="2800" dirty="0" smtClean="0"/>
              <a:t>We </a:t>
            </a:r>
            <a:r>
              <a:rPr lang="en-US" sz="2800" dirty="0"/>
              <a:t>use relative clauses to give additional information about something without starting another sentence. </a:t>
            </a:r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http://www.glamour.com/images/sex-love-life/2013/08/guys-talking-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2976265" cy="223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Llamada rectangular redondeada"/>
          <p:cNvSpPr/>
          <p:nvPr/>
        </p:nvSpPr>
        <p:spPr>
          <a:xfrm>
            <a:off x="2051720" y="2564904"/>
            <a:ext cx="1584176" cy="1296144"/>
          </a:xfrm>
          <a:prstGeom prst="wedgeRoundRectCallout">
            <a:avLst>
              <a:gd name="adj1" fmla="val -28850"/>
              <a:gd name="adj2" fmla="val 999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Dude…I </a:t>
            </a:r>
            <a:r>
              <a:rPr lang="es-ES" dirty="0" err="1" smtClean="0"/>
              <a:t>saw</a:t>
            </a:r>
            <a:r>
              <a:rPr lang="es-ES" dirty="0" smtClean="0"/>
              <a:t> a </a:t>
            </a:r>
            <a:r>
              <a:rPr lang="es-ES" dirty="0" err="1" smtClean="0"/>
              <a:t>beautiful</a:t>
            </a:r>
            <a:r>
              <a:rPr lang="es-ES" dirty="0" smtClean="0"/>
              <a:t> </a:t>
            </a:r>
            <a:r>
              <a:rPr lang="es-ES" dirty="0" err="1" smtClean="0"/>
              <a:t>girl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gym</a:t>
            </a:r>
            <a:r>
              <a:rPr lang="es-ES" dirty="0" smtClean="0"/>
              <a:t> </a:t>
            </a:r>
            <a:r>
              <a:rPr lang="es-ES" dirty="0" err="1" smtClean="0"/>
              <a:t>today</a:t>
            </a:r>
            <a:r>
              <a:rPr lang="es-ES" dirty="0" smtClean="0"/>
              <a:t>. </a:t>
            </a:r>
            <a:endParaRPr lang="es-ES" dirty="0"/>
          </a:p>
        </p:txBody>
      </p:sp>
      <p:pic>
        <p:nvPicPr>
          <p:cNvPr id="6" name="Picture 2" descr="http://www.glamour.com/images/sex-love-life/2013/08/guys-talking-ma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91880" y="3717032"/>
            <a:ext cx="3216423" cy="223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rectangular redondeada"/>
          <p:cNvSpPr/>
          <p:nvPr/>
        </p:nvSpPr>
        <p:spPr>
          <a:xfrm flipH="1">
            <a:off x="4019873" y="2492896"/>
            <a:ext cx="1712005" cy="1296144"/>
          </a:xfrm>
          <a:prstGeom prst="wedgeRoundRectCallout">
            <a:avLst>
              <a:gd name="adj1" fmla="val -28850"/>
              <a:gd name="adj2" fmla="val 999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 </a:t>
            </a:r>
            <a:r>
              <a:rPr lang="es-ES" dirty="0" err="1" smtClean="0"/>
              <a:t>asked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a </a:t>
            </a:r>
            <a:r>
              <a:rPr lang="es-ES" dirty="0" err="1" smtClean="0"/>
              <a:t>girl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girl</a:t>
            </a:r>
            <a:r>
              <a:rPr lang="es-ES" dirty="0" smtClean="0"/>
              <a:t> I </a:t>
            </a:r>
            <a:r>
              <a:rPr lang="es-ES" dirty="0" err="1" smtClean="0"/>
              <a:t>saw</a:t>
            </a:r>
            <a:r>
              <a:rPr lang="es-ES" dirty="0" smtClean="0"/>
              <a:t> </a:t>
            </a:r>
            <a:r>
              <a:rPr lang="es-ES" dirty="0" err="1" smtClean="0"/>
              <a:t>yesterday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gym</a:t>
            </a:r>
            <a:r>
              <a:rPr lang="es-ES" dirty="0" smtClean="0"/>
              <a:t>   </a:t>
            </a:r>
            <a:endParaRPr lang="es-ES" dirty="0"/>
          </a:p>
        </p:txBody>
      </p:sp>
      <p:sp>
        <p:nvSpPr>
          <p:cNvPr id="8" name="7 Llamada rectangular redondeada"/>
          <p:cNvSpPr/>
          <p:nvPr/>
        </p:nvSpPr>
        <p:spPr>
          <a:xfrm flipH="1">
            <a:off x="4012123" y="2492896"/>
            <a:ext cx="1712005" cy="1296144"/>
          </a:xfrm>
          <a:prstGeom prst="wedgeRoundRectCallout">
            <a:avLst>
              <a:gd name="adj1" fmla="val -28850"/>
              <a:gd name="adj2" fmla="val 999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 </a:t>
            </a:r>
            <a:r>
              <a:rPr lang="es-ES" dirty="0" err="1" smtClean="0"/>
              <a:t>asked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girl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I </a:t>
            </a:r>
            <a:r>
              <a:rPr lang="es-ES" dirty="0" err="1" smtClean="0"/>
              <a:t>saw</a:t>
            </a:r>
            <a:r>
              <a:rPr lang="es-ES" dirty="0" smtClean="0"/>
              <a:t> </a:t>
            </a:r>
            <a:r>
              <a:rPr lang="es-ES" dirty="0" err="1" smtClean="0"/>
              <a:t>yesterday</a:t>
            </a:r>
            <a:r>
              <a:rPr lang="es-ES" dirty="0" smtClean="0"/>
              <a:t>.    </a:t>
            </a:r>
            <a:endParaRPr lang="es-ES" dirty="0"/>
          </a:p>
        </p:txBody>
      </p:sp>
      <p:sp>
        <p:nvSpPr>
          <p:cNvPr id="9" name="8 Llamada rectangular redondeada"/>
          <p:cNvSpPr/>
          <p:nvPr/>
        </p:nvSpPr>
        <p:spPr>
          <a:xfrm flipH="1">
            <a:off x="4012123" y="2492896"/>
            <a:ext cx="1712005" cy="1296144"/>
          </a:xfrm>
          <a:prstGeom prst="wedgeRoundRectCallout">
            <a:avLst>
              <a:gd name="adj1" fmla="val -28850"/>
              <a:gd name="adj2" fmla="val 999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 </a:t>
            </a:r>
            <a:r>
              <a:rPr lang="es-ES" dirty="0" err="1" smtClean="0"/>
              <a:t>asked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girl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FFFF00"/>
                </a:solidFill>
              </a:rPr>
              <a:t>who</a:t>
            </a:r>
            <a:r>
              <a:rPr lang="es-ES" b="1" dirty="0" smtClean="0">
                <a:solidFill>
                  <a:srgbClr val="FFFF00"/>
                </a:solidFill>
              </a:rPr>
              <a:t> I </a:t>
            </a:r>
            <a:r>
              <a:rPr lang="es-ES" b="1" dirty="0" err="1" smtClean="0">
                <a:solidFill>
                  <a:srgbClr val="FFFF00"/>
                </a:solidFill>
              </a:rPr>
              <a:t>saw</a:t>
            </a:r>
            <a:r>
              <a:rPr lang="es-ES" b="1" dirty="0" smtClean="0">
                <a:solidFill>
                  <a:srgbClr val="FFFF00"/>
                </a:solidFill>
              </a:rPr>
              <a:t> </a:t>
            </a:r>
            <a:r>
              <a:rPr lang="es-ES" b="1" dirty="0" err="1" smtClean="0">
                <a:solidFill>
                  <a:srgbClr val="FFFF00"/>
                </a:solidFill>
              </a:rPr>
              <a:t>yesterday</a:t>
            </a:r>
            <a:r>
              <a:rPr lang="es-ES" b="1" dirty="0" smtClean="0">
                <a:solidFill>
                  <a:srgbClr val="FFFF00"/>
                </a:solidFill>
              </a:rPr>
              <a:t>.    </a:t>
            </a:r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10" name="9 Llamada rectangular redondeada"/>
          <p:cNvSpPr/>
          <p:nvPr/>
        </p:nvSpPr>
        <p:spPr>
          <a:xfrm flipH="1">
            <a:off x="4012123" y="2492896"/>
            <a:ext cx="1712005" cy="1296144"/>
          </a:xfrm>
          <a:prstGeom prst="wedgeRoundRectCallout">
            <a:avLst>
              <a:gd name="adj1" fmla="val -28850"/>
              <a:gd name="adj2" fmla="val 999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 </a:t>
            </a:r>
            <a:r>
              <a:rPr lang="es-ES" dirty="0" err="1" smtClean="0"/>
              <a:t>asked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girl</a:t>
            </a:r>
            <a:r>
              <a:rPr lang="es-ES" dirty="0" smtClean="0"/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who</a:t>
            </a:r>
            <a:r>
              <a:rPr lang="es-ES" b="1" dirty="0" smtClean="0">
                <a:solidFill>
                  <a:srgbClr val="FFFF00"/>
                </a:solidFill>
              </a:rPr>
              <a:t> I </a:t>
            </a:r>
            <a:r>
              <a:rPr lang="es-ES" b="1" dirty="0" err="1" smtClean="0">
                <a:solidFill>
                  <a:srgbClr val="FFFF00"/>
                </a:solidFill>
              </a:rPr>
              <a:t>saw</a:t>
            </a:r>
            <a:r>
              <a:rPr lang="es-ES" b="1" dirty="0" smtClean="0">
                <a:solidFill>
                  <a:srgbClr val="FFFF00"/>
                </a:solidFill>
              </a:rPr>
              <a:t> </a:t>
            </a:r>
            <a:r>
              <a:rPr lang="es-ES" b="1" dirty="0" err="1" smtClean="0">
                <a:solidFill>
                  <a:srgbClr val="FFFF00"/>
                </a:solidFill>
              </a:rPr>
              <a:t>yesterday</a:t>
            </a:r>
            <a:r>
              <a:rPr lang="es-ES" b="1" dirty="0" smtClean="0">
                <a:solidFill>
                  <a:srgbClr val="FFFF00"/>
                </a:solidFill>
              </a:rPr>
              <a:t>.    </a:t>
            </a:r>
            <a:endParaRPr lang="es-E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5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944216"/>
          </a:xfrm>
          <a:solidFill>
            <a:schemeClr val="bg1"/>
          </a:solidFill>
          <a:ln w="184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Relative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Clauses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n-US" sz="2800" dirty="0" smtClean="0"/>
              <a:t>We </a:t>
            </a:r>
            <a:r>
              <a:rPr lang="en-US" sz="2800" dirty="0"/>
              <a:t>use relative clauses to give additional information about something without starting another sentence. </a:t>
            </a:r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6" name="Picture 8" descr="http://encuentra.com/images/upload/valorsociabili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27261"/>
            <a:ext cx="3220398" cy="228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Llamada rectangular redondeada"/>
          <p:cNvSpPr/>
          <p:nvPr/>
        </p:nvSpPr>
        <p:spPr>
          <a:xfrm>
            <a:off x="1691680" y="2564904"/>
            <a:ext cx="1584176" cy="1296144"/>
          </a:xfrm>
          <a:prstGeom prst="wedgeRoundRectCallout">
            <a:avLst>
              <a:gd name="adj1" fmla="val -1114"/>
              <a:gd name="adj2" fmla="val 889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 </a:t>
            </a:r>
            <a:r>
              <a:rPr lang="es-ES" dirty="0" err="1" smtClean="0"/>
              <a:t>guy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gym</a:t>
            </a:r>
            <a:r>
              <a:rPr lang="es-ES" dirty="0" smtClean="0"/>
              <a:t> </a:t>
            </a:r>
            <a:r>
              <a:rPr lang="es-ES" dirty="0" err="1" smtClean="0"/>
              <a:t>asked</a:t>
            </a:r>
            <a:r>
              <a:rPr lang="es-ES" dirty="0" smtClean="0"/>
              <a:t> me </a:t>
            </a:r>
            <a:r>
              <a:rPr lang="es-ES" dirty="0" err="1" smtClean="0"/>
              <a:t>out</a:t>
            </a:r>
            <a:r>
              <a:rPr lang="es-ES" dirty="0" smtClean="0"/>
              <a:t>!!</a:t>
            </a:r>
            <a:endParaRPr lang="es-ES" dirty="0"/>
          </a:p>
        </p:txBody>
      </p:sp>
      <p:pic>
        <p:nvPicPr>
          <p:cNvPr id="2060" name="Picture 12" descr="http://www.the-broad-side.com/wp-content/uploads/2012/03/girls-talk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27260"/>
            <a:ext cx="3472061" cy="230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rectangular redondeada"/>
          <p:cNvSpPr/>
          <p:nvPr/>
        </p:nvSpPr>
        <p:spPr>
          <a:xfrm flipH="1">
            <a:off x="3831958" y="2348880"/>
            <a:ext cx="1964178" cy="1440160"/>
          </a:xfrm>
          <a:prstGeom prst="wedgeRoundRectCallout">
            <a:avLst>
              <a:gd name="adj1" fmla="val -30238"/>
              <a:gd name="adj2" fmla="val 798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  I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boring</a:t>
            </a:r>
            <a:r>
              <a:rPr lang="es-ES" dirty="0" smtClean="0"/>
              <a:t> date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guy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13" name="12 Llamada rectangular redondeada"/>
          <p:cNvSpPr/>
          <p:nvPr/>
        </p:nvSpPr>
        <p:spPr>
          <a:xfrm>
            <a:off x="6884640" y="2348880"/>
            <a:ext cx="1503784" cy="1440160"/>
          </a:xfrm>
          <a:prstGeom prst="wedgeRoundRectCallout">
            <a:avLst>
              <a:gd name="adj1" fmla="val -30238"/>
              <a:gd name="adj2" fmla="val 798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</a:t>
            </a:r>
            <a:r>
              <a:rPr lang="es-ES" dirty="0" err="1" smtClean="0"/>
              <a:t>W</a:t>
            </a:r>
            <a:r>
              <a:rPr lang="es-ES" dirty="0" err="1" smtClean="0"/>
              <a:t>hat</a:t>
            </a:r>
            <a:r>
              <a:rPr lang="es-ES" dirty="0" smtClean="0"/>
              <a:t> </a:t>
            </a:r>
            <a:r>
              <a:rPr lang="es-ES" dirty="0" err="1" smtClean="0"/>
              <a:t>guy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14" name="13 Llamada rectangular redondeada"/>
          <p:cNvSpPr/>
          <p:nvPr/>
        </p:nvSpPr>
        <p:spPr>
          <a:xfrm flipH="1">
            <a:off x="3831958" y="2348880"/>
            <a:ext cx="1964178" cy="1440160"/>
          </a:xfrm>
          <a:prstGeom prst="wedgeRoundRectCallout">
            <a:avLst>
              <a:gd name="adj1" fmla="val -30238"/>
              <a:gd name="adj2" fmla="val 798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guy</a:t>
            </a:r>
            <a:r>
              <a:rPr lang="es-ES" dirty="0" smtClean="0"/>
              <a:t> I </a:t>
            </a:r>
            <a:r>
              <a:rPr lang="es-ES" dirty="0" err="1" smtClean="0"/>
              <a:t>told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yesterday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15" name="14 Llamada rectangular redondeada"/>
          <p:cNvSpPr/>
          <p:nvPr/>
        </p:nvSpPr>
        <p:spPr>
          <a:xfrm flipH="1">
            <a:off x="3831958" y="2348880"/>
            <a:ext cx="1964178" cy="1440160"/>
          </a:xfrm>
          <a:prstGeom prst="wedgeRoundRectCallout">
            <a:avLst>
              <a:gd name="adj1" fmla="val -30238"/>
              <a:gd name="adj2" fmla="val 798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   I </a:t>
            </a:r>
            <a:r>
              <a:rPr lang="es-ES" dirty="0" err="1" smtClean="0"/>
              <a:t>had</a:t>
            </a:r>
            <a:r>
              <a:rPr lang="es-ES" dirty="0" smtClean="0"/>
              <a:t> a </a:t>
            </a:r>
            <a:r>
              <a:rPr lang="es-ES" dirty="0" err="1" smtClean="0"/>
              <a:t>boring</a:t>
            </a:r>
            <a:r>
              <a:rPr lang="es-ES" dirty="0"/>
              <a:t> </a:t>
            </a:r>
            <a:r>
              <a:rPr lang="es-ES" dirty="0" smtClean="0"/>
              <a:t>date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/>
              <a:t> </a:t>
            </a:r>
            <a:r>
              <a:rPr lang="es-ES" dirty="0" err="1" smtClean="0"/>
              <a:t>guy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I </a:t>
            </a:r>
            <a:r>
              <a:rPr lang="es-ES" dirty="0" err="1" smtClean="0"/>
              <a:t>told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yesterday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19" name="18 Llamada rectangular redondeada"/>
          <p:cNvSpPr/>
          <p:nvPr/>
        </p:nvSpPr>
        <p:spPr>
          <a:xfrm flipH="1">
            <a:off x="3831958" y="2348880"/>
            <a:ext cx="1964178" cy="1440160"/>
          </a:xfrm>
          <a:prstGeom prst="wedgeRoundRectCallout">
            <a:avLst>
              <a:gd name="adj1" fmla="val -30238"/>
              <a:gd name="adj2" fmla="val 798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   I </a:t>
            </a:r>
            <a:r>
              <a:rPr lang="es-ES" dirty="0" err="1" smtClean="0"/>
              <a:t>had</a:t>
            </a:r>
            <a:r>
              <a:rPr lang="es-ES" dirty="0" smtClean="0"/>
              <a:t> a </a:t>
            </a:r>
            <a:r>
              <a:rPr lang="es-ES" dirty="0" err="1" smtClean="0"/>
              <a:t>boring</a:t>
            </a:r>
            <a:r>
              <a:rPr lang="es-ES" dirty="0"/>
              <a:t> </a:t>
            </a:r>
            <a:r>
              <a:rPr lang="es-ES" dirty="0" smtClean="0"/>
              <a:t>date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/>
              <a:t> </a:t>
            </a:r>
            <a:r>
              <a:rPr lang="es-ES" dirty="0" err="1" smtClean="0"/>
              <a:t>guy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FF00"/>
                </a:solidFill>
              </a:rPr>
              <a:t>who</a:t>
            </a:r>
            <a:r>
              <a:rPr lang="es-ES" dirty="0" smtClean="0">
                <a:solidFill>
                  <a:srgbClr val="FFFF00"/>
                </a:solidFill>
              </a:rPr>
              <a:t> I </a:t>
            </a:r>
            <a:r>
              <a:rPr lang="es-ES" dirty="0" err="1" smtClean="0">
                <a:solidFill>
                  <a:srgbClr val="FFFF00"/>
                </a:solidFill>
              </a:rPr>
              <a:t>told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you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yesterday</a:t>
            </a:r>
            <a:r>
              <a:rPr lang="es-ES" dirty="0" smtClean="0">
                <a:solidFill>
                  <a:srgbClr val="FFFF00"/>
                </a:solidFill>
              </a:rPr>
              <a:t>.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20" name="19 Llamada rectangular redondeada"/>
          <p:cNvSpPr/>
          <p:nvPr/>
        </p:nvSpPr>
        <p:spPr>
          <a:xfrm flipH="1">
            <a:off x="3831958" y="2348880"/>
            <a:ext cx="1964178" cy="1440160"/>
          </a:xfrm>
          <a:prstGeom prst="wedgeRoundRectCallout">
            <a:avLst>
              <a:gd name="adj1" fmla="val -30238"/>
              <a:gd name="adj2" fmla="val 798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   I </a:t>
            </a:r>
            <a:r>
              <a:rPr lang="es-ES" dirty="0" err="1" smtClean="0"/>
              <a:t>had</a:t>
            </a:r>
            <a:r>
              <a:rPr lang="es-ES" dirty="0" smtClean="0"/>
              <a:t> a </a:t>
            </a:r>
            <a:r>
              <a:rPr lang="es-ES" dirty="0" err="1" smtClean="0"/>
              <a:t>boring</a:t>
            </a:r>
            <a:r>
              <a:rPr lang="es-ES" dirty="0"/>
              <a:t> </a:t>
            </a:r>
            <a:r>
              <a:rPr lang="es-ES" dirty="0" smtClean="0"/>
              <a:t>date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/>
              <a:t> </a:t>
            </a:r>
            <a:r>
              <a:rPr lang="es-ES" dirty="0" err="1" smtClean="0"/>
              <a:t>guy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who</a:t>
            </a:r>
            <a:r>
              <a:rPr lang="es-ES" dirty="0" smtClean="0">
                <a:solidFill>
                  <a:srgbClr val="FFFF00"/>
                </a:solidFill>
              </a:rPr>
              <a:t> I </a:t>
            </a:r>
            <a:r>
              <a:rPr lang="es-ES" dirty="0" err="1" smtClean="0">
                <a:solidFill>
                  <a:srgbClr val="FFFF00"/>
                </a:solidFill>
              </a:rPr>
              <a:t>told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you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yesterday</a:t>
            </a:r>
            <a:r>
              <a:rPr lang="es-ES" dirty="0" smtClean="0">
                <a:solidFill>
                  <a:srgbClr val="FFFF00"/>
                </a:solidFill>
              </a:rPr>
              <a:t>.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21" name="20 Llamada rectangular redondeada"/>
          <p:cNvSpPr/>
          <p:nvPr/>
        </p:nvSpPr>
        <p:spPr>
          <a:xfrm flipH="1">
            <a:off x="3831958" y="2348880"/>
            <a:ext cx="1964178" cy="1440160"/>
          </a:xfrm>
          <a:prstGeom prst="wedgeRoundRectCallout">
            <a:avLst>
              <a:gd name="adj1" fmla="val -30238"/>
              <a:gd name="adj2" fmla="val 798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   I </a:t>
            </a:r>
            <a:r>
              <a:rPr lang="es-ES" dirty="0" err="1" smtClean="0"/>
              <a:t>had</a:t>
            </a:r>
            <a:r>
              <a:rPr lang="es-ES" dirty="0" smtClean="0"/>
              <a:t> a </a:t>
            </a:r>
            <a:r>
              <a:rPr lang="es-ES" dirty="0" err="1" smtClean="0"/>
              <a:t>boring</a:t>
            </a:r>
            <a:r>
              <a:rPr lang="es-ES" dirty="0"/>
              <a:t> </a:t>
            </a:r>
            <a:r>
              <a:rPr lang="es-ES" dirty="0" smtClean="0"/>
              <a:t>date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/>
              <a:t> </a:t>
            </a:r>
            <a:r>
              <a:rPr lang="es-ES" dirty="0" err="1" smtClean="0"/>
              <a:t>guy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that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FF00"/>
                </a:solidFill>
              </a:rPr>
              <a:t>I </a:t>
            </a:r>
            <a:r>
              <a:rPr lang="es-ES" dirty="0" err="1" smtClean="0">
                <a:solidFill>
                  <a:srgbClr val="FFFF00"/>
                </a:solidFill>
              </a:rPr>
              <a:t>told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you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about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yesterday</a:t>
            </a:r>
            <a:r>
              <a:rPr lang="es-ES" dirty="0" smtClean="0">
                <a:solidFill>
                  <a:srgbClr val="FFFF00"/>
                </a:solidFill>
              </a:rPr>
              <a:t>.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9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3" grpId="0" animBg="1"/>
      <p:bldP spid="13" grpId="1" animBg="1"/>
      <p:bldP spid="14" grpId="0" animBg="1"/>
      <p:bldP spid="15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296144"/>
          </a:xfrm>
          <a:solidFill>
            <a:schemeClr val="bg1"/>
          </a:solidFill>
          <a:ln w="184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s-ES" sz="2800" dirty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>
                <a:latin typeface="Aharoni" pitchFamily="2" charset="-79"/>
                <a:cs typeface="Aharoni" pitchFamily="2" charset="-79"/>
              </a:rPr>
            </a:b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join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both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sentences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we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use “RELATIVE PRONOUNS”: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who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that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which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whose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	</a:t>
            </a:r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3568" y="1974722"/>
            <a:ext cx="1872208" cy="1530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Who</a:t>
            </a:r>
            <a:r>
              <a:rPr lang="es-MX" b="1" dirty="0" smtClean="0"/>
              <a:t>: </a:t>
            </a:r>
            <a:r>
              <a:rPr lang="es-MX" b="1" dirty="0" err="1" smtClean="0"/>
              <a:t>people</a:t>
            </a:r>
            <a:endParaRPr lang="es-MX" b="1" dirty="0"/>
          </a:p>
        </p:txBody>
      </p:sp>
      <p:sp>
        <p:nvSpPr>
          <p:cNvPr id="15" name="14 Rectángulo"/>
          <p:cNvSpPr/>
          <p:nvPr/>
        </p:nvSpPr>
        <p:spPr>
          <a:xfrm>
            <a:off x="4277859" y="1921072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Which</a:t>
            </a:r>
            <a:r>
              <a:rPr lang="es-MX" b="1" dirty="0" smtClean="0"/>
              <a:t>: </a:t>
            </a:r>
            <a:r>
              <a:rPr lang="es-MX" b="1" dirty="0" err="1" smtClean="0"/>
              <a:t>things</a:t>
            </a:r>
            <a:endParaRPr lang="es-MX" b="1" dirty="0"/>
          </a:p>
        </p:txBody>
      </p:sp>
      <p:sp>
        <p:nvSpPr>
          <p:cNvPr id="16" name="15 Rectángulo"/>
          <p:cNvSpPr/>
          <p:nvPr/>
        </p:nvSpPr>
        <p:spPr>
          <a:xfrm>
            <a:off x="6078059" y="4205581"/>
            <a:ext cx="165618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Whose</a:t>
            </a:r>
            <a:r>
              <a:rPr lang="es-MX" b="1" dirty="0" smtClean="0"/>
              <a:t>:</a:t>
            </a:r>
          </a:p>
          <a:p>
            <a:pPr algn="ctr"/>
            <a:r>
              <a:rPr lang="es-MX" b="1" dirty="0" err="1" smtClean="0"/>
              <a:t>possession</a:t>
            </a:r>
            <a:endParaRPr lang="es-MX" b="1" dirty="0" smtClean="0"/>
          </a:p>
        </p:txBody>
      </p:sp>
      <p:sp>
        <p:nvSpPr>
          <p:cNvPr id="17" name="16 Rectángulo"/>
          <p:cNvSpPr/>
          <p:nvPr/>
        </p:nvSpPr>
        <p:spPr>
          <a:xfrm>
            <a:off x="2555776" y="4077072"/>
            <a:ext cx="172819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That</a:t>
            </a:r>
            <a:r>
              <a:rPr lang="es-MX" b="1" dirty="0" smtClean="0"/>
              <a:t>:</a:t>
            </a:r>
          </a:p>
          <a:p>
            <a:pPr algn="ctr"/>
            <a:r>
              <a:rPr lang="es-MX" b="1" dirty="0" err="1" smtClean="0"/>
              <a:t>People</a:t>
            </a:r>
            <a:r>
              <a:rPr lang="es-MX" b="1" dirty="0" smtClean="0"/>
              <a:t> </a:t>
            </a:r>
            <a:r>
              <a:rPr lang="es-MX" b="1" dirty="0" err="1" smtClean="0"/>
              <a:t>or</a:t>
            </a:r>
            <a:r>
              <a:rPr lang="es-MX" b="1" dirty="0" smtClean="0"/>
              <a:t> </a:t>
            </a:r>
            <a:r>
              <a:rPr lang="es-MX" b="1" dirty="0" err="1" smtClean="0"/>
              <a:t>things</a:t>
            </a:r>
            <a:r>
              <a:rPr lang="es-MX" b="1" dirty="0" smtClean="0"/>
              <a:t> </a:t>
            </a:r>
          </a:p>
          <a:p>
            <a:pPr algn="ctr"/>
            <a:r>
              <a:rPr lang="es-MX" dirty="0" smtClean="0"/>
              <a:t>(informal)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248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296144"/>
          </a:xfrm>
          <a:solidFill>
            <a:schemeClr val="bg1"/>
          </a:solidFill>
          <a:ln w="184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s-ES" sz="2800" dirty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>
                <a:latin typeface="Aharoni" pitchFamily="2" charset="-79"/>
                <a:cs typeface="Aharoni" pitchFamily="2" charset="-79"/>
              </a:rPr>
            </a:b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More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examples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: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	</a:t>
            </a:r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2132856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>
                <a:latin typeface="Aharoni" pitchFamily="2" charset="-79"/>
                <a:cs typeface="Aharoni" pitchFamily="2" charset="-79"/>
              </a:rPr>
              <a:t>got</a:t>
            </a:r>
            <a:r>
              <a:rPr lang="es-ES" dirty="0">
                <a:latin typeface="Aharoni" pitchFamily="2" charset="-79"/>
                <a:cs typeface="Aharoni" pitchFamily="2" charset="-79"/>
              </a:rPr>
              <a:t> a new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car.</a:t>
            </a:r>
          </a:p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608004" y="2134597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>
                <a:latin typeface="Aharoni" pitchFamily="2" charset="-79"/>
                <a:cs typeface="Aharoni" pitchFamily="2" charset="-79"/>
              </a:rPr>
              <a:t> new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car has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an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amazing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audio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system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771800" y="3286725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got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new car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which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has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an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excellent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audio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system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 </a:t>
            </a:r>
            <a:endParaRPr lang="es-ES" dirty="0"/>
          </a:p>
        </p:txBody>
      </p:sp>
      <p:sp>
        <p:nvSpPr>
          <p:cNvPr id="9" name="8 Cerrar llave"/>
          <p:cNvSpPr/>
          <p:nvPr/>
        </p:nvSpPr>
        <p:spPr>
          <a:xfrm rot="5400000">
            <a:off x="4391980" y="2168860"/>
            <a:ext cx="432048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683568" y="4078813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friend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called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Miriam. </a:t>
            </a:r>
          </a:p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716016" y="4078813"/>
            <a:ext cx="3888432" cy="923330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>
                <a:latin typeface="Aharoni" pitchFamily="2" charset="-79"/>
                <a:cs typeface="Aharoni" pitchFamily="2" charset="-79"/>
              </a:rPr>
              <a:t>Miriam´s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husband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drug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dealer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ES" dirty="0"/>
          </a:p>
        </p:txBody>
      </p:sp>
      <p:sp>
        <p:nvSpPr>
          <p:cNvPr id="22" name="21 Cerrar llave"/>
          <p:cNvSpPr/>
          <p:nvPr/>
        </p:nvSpPr>
        <p:spPr>
          <a:xfrm rot="5400000">
            <a:off x="4535996" y="4114817"/>
            <a:ext cx="432048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2771800" y="5229200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friend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called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Miriam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whose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husband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drug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diller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771800" y="3284984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got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new car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which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has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an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excellent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audio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system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 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771800" y="5230941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friend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called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Miriam </a:t>
            </a:r>
          </a:p>
          <a:p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  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husband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drug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diller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2915816" y="5445224"/>
            <a:ext cx="576064" cy="430307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2843808" y="5445224"/>
            <a:ext cx="576064" cy="36004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2771800" y="5229200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have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friend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called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Miriam </a:t>
            </a:r>
            <a:r>
              <a:rPr lang="es-ES" dirty="0" err="1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whose</a:t>
            </a:r>
            <a:r>
              <a:rPr lang="es-ES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husband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drug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dealer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312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9" grpId="0" animBg="1"/>
      <p:bldP spid="19" grpId="0" animBg="1"/>
      <p:bldP spid="20" grpId="0" animBg="1"/>
      <p:bldP spid="22" grpId="0" animBg="1"/>
      <p:bldP spid="24" grpId="0" animBg="1"/>
      <p:bldP spid="15" grpId="0" animBg="1"/>
      <p:bldP spid="1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296144"/>
          </a:xfrm>
          <a:solidFill>
            <a:schemeClr val="bg1"/>
          </a:solidFill>
          <a:ln w="184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s-ES" sz="2800" dirty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>
                <a:latin typeface="Aharoni" pitchFamily="2" charset="-79"/>
                <a:cs typeface="Aharoni" pitchFamily="2" charset="-79"/>
              </a:rPr>
            </a:b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More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examples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: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s-ES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ES" sz="2800" dirty="0" smtClean="0">
                <a:latin typeface="Aharoni" pitchFamily="2" charset="-79"/>
                <a:cs typeface="Aharoni" pitchFamily="2" charset="-79"/>
              </a:rPr>
            </a:b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	</a:t>
            </a:r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2132856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Humberto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works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office.</a:t>
            </a:r>
          </a:p>
          <a:p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608004" y="2134597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met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Humberto in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H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igh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school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771800" y="3286725"/>
            <a:ext cx="3888432" cy="64633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Humberto 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who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met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H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igh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school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works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office.</a:t>
            </a:r>
            <a:endParaRPr lang="es-ES" dirty="0"/>
          </a:p>
        </p:txBody>
      </p:sp>
      <p:sp>
        <p:nvSpPr>
          <p:cNvPr id="9" name="8 Cerrar llave"/>
          <p:cNvSpPr/>
          <p:nvPr/>
        </p:nvSpPr>
        <p:spPr>
          <a:xfrm rot="5400000">
            <a:off x="4391980" y="2168860"/>
            <a:ext cx="432048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683568" y="4078813"/>
            <a:ext cx="3888432" cy="923330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mom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best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person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world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716016" y="4078813"/>
            <a:ext cx="3888432" cy="923330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mom´s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chancla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used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fly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all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over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house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ES" dirty="0"/>
          </a:p>
        </p:txBody>
      </p:sp>
      <p:sp>
        <p:nvSpPr>
          <p:cNvPr id="22" name="21 Cerrar llave"/>
          <p:cNvSpPr/>
          <p:nvPr/>
        </p:nvSpPr>
        <p:spPr>
          <a:xfrm rot="5400000">
            <a:off x="4535996" y="4402849"/>
            <a:ext cx="432048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2771800" y="5517232"/>
            <a:ext cx="3888432" cy="923330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 err="1" smtClean="0"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mom</a:t>
            </a:r>
            <a:r>
              <a:rPr lang="es-ES" dirty="0" err="1">
                <a:latin typeface="Aharoni" pitchFamily="2" charset="-79"/>
                <a:cs typeface="Aharoni" pitchFamily="2" charset="-79"/>
              </a:rPr>
              <a:t>,</a:t>
            </a:r>
            <a:r>
              <a:rPr lang="es-E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whose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chancla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used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fly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all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over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house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best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person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latin typeface="Aharoni" pitchFamily="2" charset="-79"/>
                <a:cs typeface="Aharoni" pitchFamily="2" charset="-79"/>
              </a:rPr>
              <a:t>world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..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843808" y="2843644"/>
            <a:ext cx="3528392" cy="369332"/>
          </a:xfrm>
          <a:prstGeom prst="rect">
            <a:avLst/>
          </a:prstGeom>
          <a:solidFill>
            <a:schemeClr val="tx1"/>
          </a:solidFill>
          <a:ln w="730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In </a:t>
            </a:r>
            <a:r>
              <a:rPr lang="es-ES" b="1" dirty="0" err="1" smtClean="0">
                <a:solidFill>
                  <a:schemeClr val="bg1"/>
                </a:solidFill>
              </a:rPr>
              <a:t>the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middle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8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9" grpId="0" animBg="1"/>
      <p:bldP spid="19" grpId="0" animBg="1"/>
      <p:bldP spid="20" grpId="0" animBg="1"/>
      <p:bldP spid="22" grpId="0" animBg="1"/>
      <p:bldP spid="24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837963"/>
            <a:ext cx="4320480" cy="2308324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Roberto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working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on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a new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project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s-ES" sz="36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80012" y="1839704"/>
            <a:ext cx="3996444" cy="2308324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He has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been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planning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this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project</a:t>
            </a:r>
            <a:r>
              <a:rPr lang="es-ES" sz="3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for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year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755576" y="4797152"/>
            <a:ext cx="7920880" cy="138499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28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Roberto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working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on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a new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project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that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he´s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been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planning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for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sz="2800" dirty="0" err="1" smtClean="0">
                <a:latin typeface="Aharoni" pitchFamily="2" charset="-79"/>
                <a:cs typeface="Aharoni" pitchFamily="2" charset="-79"/>
              </a:rPr>
              <a:t>year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4376735" y="3593775"/>
            <a:ext cx="606554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68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1746682"/>
            <a:ext cx="3960440" cy="1754326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They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fixed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computer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427984" y="1772816"/>
            <a:ext cx="4536504" cy="1754326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err="1">
                <a:latin typeface="Aharoni" pitchFamily="2" charset="-79"/>
                <a:cs typeface="Aharoni" pitchFamily="2" charset="-79"/>
              </a:rPr>
              <a:t>T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his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computer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got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broken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2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months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ago.</a:t>
            </a:r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4543960"/>
            <a:ext cx="7920880" cy="1569660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3200" dirty="0">
              <a:latin typeface="Aharoni" pitchFamily="2" charset="-79"/>
              <a:cs typeface="Aharoni" pitchFamily="2" charset="-79"/>
            </a:endParaRPr>
          </a:p>
          <a:p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They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fixed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computer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that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got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broken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2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months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ago.</a:t>
            </a:r>
            <a:endParaRPr lang="es-E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3811563" y="3207459"/>
            <a:ext cx="1016818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89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556792"/>
            <a:ext cx="3960440" cy="2308324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Rose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will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study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Mandarin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sz="3600" dirty="0" smtClean="0">
              <a:latin typeface="Aharoni" pitchFamily="2" charset="-79"/>
              <a:cs typeface="Aharoni" pitchFamily="2" charset="-79"/>
            </a:endParaRPr>
          </a:p>
          <a:p>
            <a:endParaRPr lang="es-ES" sz="3600" dirty="0">
              <a:latin typeface="Aharoni" pitchFamily="2" charset="-79"/>
              <a:cs typeface="Aharoni" pitchFamily="2" charset="-79"/>
            </a:endParaRPr>
          </a:p>
          <a:p>
            <a:endParaRPr lang="es-ES" sz="3600" dirty="0" smtClean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355976" y="1556792"/>
            <a:ext cx="4536504" cy="2308324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Mandarin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one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of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most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difficult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600" dirty="0" err="1" smtClean="0">
                <a:latin typeface="Aharoni" pitchFamily="2" charset="-79"/>
                <a:cs typeface="Aharoni" pitchFamily="2" charset="-79"/>
              </a:rPr>
              <a:t>languages</a:t>
            </a:r>
            <a:r>
              <a:rPr lang="es-E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ES" sz="3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83568" y="4554994"/>
            <a:ext cx="7920880" cy="1569660"/>
          </a:xfrm>
          <a:prstGeom prst="rect">
            <a:avLst/>
          </a:prstGeom>
          <a:solidFill>
            <a:schemeClr val="bg1"/>
          </a:solidFill>
          <a:ln w="666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32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ES" sz="3200" dirty="0" smtClean="0">
                <a:latin typeface="Aharoni" pitchFamily="2" charset="-79"/>
                <a:cs typeface="Aharoni" pitchFamily="2" charset="-79"/>
              </a:rPr>
              <a:t>Rose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will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study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Mandarin,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which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is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one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of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the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most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difficult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3200" dirty="0" err="1" smtClean="0">
                <a:latin typeface="Aharoni" pitchFamily="2" charset="-79"/>
                <a:cs typeface="Aharoni" pitchFamily="2" charset="-79"/>
              </a:rPr>
              <a:t>languages</a:t>
            </a:r>
            <a:r>
              <a:rPr lang="es-ES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Cerrar llave"/>
          <p:cNvSpPr/>
          <p:nvPr/>
        </p:nvSpPr>
        <p:spPr>
          <a:xfrm rot="5400000">
            <a:off x="3900991" y="3379929"/>
            <a:ext cx="693946" cy="1656184"/>
          </a:xfrm>
          <a:prstGeom prst="rightBrace">
            <a:avLst>
              <a:gd name="adj1" fmla="val 8333"/>
              <a:gd name="adj2" fmla="val 49283"/>
            </a:avLst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64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</TotalTime>
  <Words>544</Words>
  <Application>Microsoft Office PowerPoint</Application>
  <PresentationFormat>Presentación en pantalla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Relative Clauses</vt:lpstr>
      <vt:lpstr>Relative Clauses We use relative clauses to give additional information about something without starting another sentence. </vt:lpstr>
      <vt:lpstr>Relative Clauses We use relative clauses to give additional information about something without starting another sentence. </vt:lpstr>
      <vt:lpstr>  To join both sentences we use “RELATIVE PRONOUNS”: who, that, which, whose   </vt:lpstr>
      <vt:lpstr>  More examples:   </vt:lpstr>
      <vt:lpstr>  More examples:   </vt:lpstr>
      <vt:lpstr>Presentación de PowerPoint</vt:lpstr>
      <vt:lpstr>Presentación de PowerPoint</vt:lpstr>
      <vt:lpstr>Presentación de PowerPoint</vt:lpstr>
      <vt:lpstr>Presentación de PowerPoint</vt:lpstr>
      <vt:lpstr>In the middle</vt:lpstr>
      <vt:lpstr>In the middle</vt:lpstr>
      <vt:lpstr>In the middle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Clauses</dc:title>
  <dc:creator>Hpcq43</dc:creator>
  <cp:lastModifiedBy>UAAL</cp:lastModifiedBy>
  <cp:revision>42</cp:revision>
  <dcterms:created xsi:type="dcterms:W3CDTF">2014-08-18T01:49:42Z</dcterms:created>
  <dcterms:modified xsi:type="dcterms:W3CDTF">2015-11-05T19:39:19Z</dcterms:modified>
</cp:coreProperties>
</file>