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0" r:id="rId3"/>
    <p:sldId id="261" r:id="rId4"/>
    <p:sldId id="267" r:id="rId5"/>
    <p:sldId id="268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72" y="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6770-2475-4E1D-8ECD-C94CC6B5F76A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C1AA-A4BD-4EEF-A6C8-83709D9C5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925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6770-2475-4E1D-8ECD-C94CC6B5F76A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C1AA-A4BD-4EEF-A6C8-83709D9C5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872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6770-2475-4E1D-8ECD-C94CC6B5F76A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C1AA-A4BD-4EEF-A6C8-83709D9C5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72707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6770-2475-4E1D-8ECD-C94CC6B5F76A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C1AA-A4BD-4EEF-A6C8-83709D9C5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537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6770-2475-4E1D-8ECD-C94CC6B5F76A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C1AA-A4BD-4EEF-A6C8-83709D9C5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7519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6770-2475-4E1D-8ECD-C94CC6B5F76A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C1AA-A4BD-4EEF-A6C8-83709D9C5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3360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6770-2475-4E1D-8ECD-C94CC6B5F76A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C1AA-A4BD-4EEF-A6C8-83709D9C5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749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6770-2475-4E1D-8ECD-C94CC6B5F76A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C1AA-A4BD-4EEF-A6C8-83709D9C5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40869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6770-2475-4E1D-8ECD-C94CC6B5F76A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C1AA-A4BD-4EEF-A6C8-83709D9C5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32969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6770-2475-4E1D-8ECD-C94CC6B5F76A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C1AA-A4BD-4EEF-A6C8-83709D9C5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0658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96770-2475-4E1D-8ECD-C94CC6B5F76A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2C1AA-A4BD-4EEF-A6C8-83709D9C5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0735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96770-2475-4E1D-8ECD-C94CC6B5F76A}" type="datetimeFigureOut">
              <a:rPr lang="es-ES" smtClean="0"/>
              <a:t>01/12/2015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2C1AA-A4BD-4EEF-A6C8-83709D9C59A2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9783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683568" y="2132856"/>
            <a:ext cx="7772400" cy="1470025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>
                <a:solidFill>
                  <a:srgbClr val="FFFF00"/>
                </a:solidFill>
                <a:latin typeface="Broadway" pitchFamily="82" charset="0"/>
              </a:rPr>
              <a:t>A gerund phrase </a:t>
            </a:r>
            <a:endParaRPr lang="es-ES" dirty="0">
              <a:solidFill>
                <a:srgbClr val="FFFF00"/>
              </a:solidFill>
              <a:latin typeface="Broadway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710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2234679"/>
          </a:xfrm>
          <a:solidFill>
            <a:srgbClr val="002060"/>
          </a:solidFill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 </a:t>
            </a:r>
            <a:r>
              <a:rPr lang="en-US" dirty="0">
                <a:solidFill>
                  <a:srgbClr val="FFFF00"/>
                </a:solidFill>
              </a:rPr>
              <a:t>gerund phrase consists of a </a:t>
            </a:r>
            <a:r>
              <a:rPr lang="en-US" dirty="0" smtClean="0">
                <a:solidFill>
                  <a:srgbClr val="FFFF00"/>
                </a:solidFill>
              </a:rPr>
              <a:t>gerund and </a:t>
            </a:r>
            <a:r>
              <a:rPr lang="en-US" dirty="0">
                <a:solidFill>
                  <a:srgbClr val="FFFF00"/>
                </a:solidFill>
              </a:rPr>
              <a:t>its </a:t>
            </a:r>
            <a:r>
              <a:rPr lang="en-US" dirty="0" smtClean="0">
                <a:solidFill>
                  <a:srgbClr val="FFFF00"/>
                </a:solidFill>
              </a:rPr>
              <a:t>object.</a:t>
            </a:r>
            <a:endParaRPr lang="es-ES" dirty="0">
              <a:solidFill>
                <a:srgbClr val="FFFF00"/>
              </a:solidFill>
              <a:latin typeface="Broadway" pitchFamily="82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827584" y="3780950"/>
            <a:ext cx="7632848" cy="1323439"/>
          </a:xfrm>
          <a:prstGeom prst="rect">
            <a:avLst/>
          </a:prstGeom>
          <a:solidFill>
            <a:schemeClr val="bg1"/>
          </a:solidFill>
          <a:ln w="635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4000" dirty="0" err="1" smtClean="0">
                <a:latin typeface="Aharoni" pitchFamily="2" charset="-79"/>
                <a:cs typeface="Aharoni" pitchFamily="2" charset="-79"/>
              </a:rPr>
              <a:t>Working</a:t>
            </a:r>
            <a:r>
              <a:rPr lang="es-ES" sz="4000" dirty="0" smtClean="0">
                <a:latin typeface="Aharoni" pitchFamily="2" charset="-79"/>
                <a:cs typeface="Aharoni" pitchFamily="2" charset="-79"/>
              </a:rPr>
              <a:t> as a rock </a:t>
            </a:r>
            <a:r>
              <a:rPr lang="es-ES" sz="4000" dirty="0" err="1" smtClean="0">
                <a:latin typeface="Aharoni" pitchFamily="2" charset="-79"/>
                <a:cs typeface="Aharoni" pitchFamily="2" charset="-79"/>
              </a:rPr>
              <a:t>star</a:t>
            </a:r>
            <a:r>
              <a:rPr lang="es-ES" sz="4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4000" dirty="0" err="1" smtClean="0">
                <a:latin typeface="Aharoni" pitchFamily="2" charset="-79"/>
                <a:cs typeface="Aharoni" pitchFamily="2" charset="-79"/>
              </a:rPr>
              <a:t>must</a:t>
            </a:r>
            <a:r>
              <a:rPr lang="es-ES" sz="4000" dirty="0" smtClean="0">
                <a:latin typeface="Aharoni" pitchFamily="2" charset="-79"/>
                <a:cs typeface="Aharoni" pitchFamily="2" charset="-79"/>
              </a:rPr>
              <a:t> be </a:t>
            </a:r>
            <a:r>
              <a:rPr lang="es-ES" sz="4000" dirty="0" err="1" smtClean="0">
                <a:latin typeface="Aharoni" pitchFamily="2" charset="-79"/>
                <a:cs typeface="Aharoni" pitchFamily="2" charset="-79"/>
              </a:rPr>
              <a:t>really</a:t>
            </a:r>
            <a:r>
              <a:rPr lang="es-ES" sz="4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4000" dirty="0" err="1" smtClean="0">
                <a:latin typeface="Aharoni" pitchFamily="2" charset="-79"/>
                <a:cs typeface="Aharoni" pitchFamily="2" charset="-79"/>
              </a:rPr>
              <a:t>exciting</a:t>
            </a:r>
            <a:r>
              <a:rPr lang="es-ES" sz="4000" dirty="0" smtClean="0">
                <a:latin typeface="Aharoni" pitchFamily="2" charset="-79"/>
                <a:cs typeface="Aharoni" pitchFamily="2" charset="-79"/>
              </a:rPr>
              <a:t>.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7" name="6 CuadroTexto"/>
          <p:cNvSpPr txBox="1"/>
          <p:nvPr/>
        </p:nvSpPr>
        <p:spPr>
          <a:xfrm>
            <a:off x="827584" y="3789040"/>
            <a:ext cx="7632848" cy="1323439"/>
          </a:xfrm>
          <a:prstGeom prst="rect">
            <a:avLst/>
          </a:prstGeom>
          <a:solidFill>
            <a:schemeClr val="bg1"/>
          </a:solidFill>
          <a:ln w="635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40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Working</a:t>
            </a:r>
            <a:r>
              <a:rPr lang="es-ES" sz="4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as a rock </a:t>
            </a:r>
            <a:r>
              <a:rPr lang="es-ES" sz="4000" dirty="0" err="1" smtClean="0">
                <a:latin typeface="Aharoni" pitchFamily="2" charset="-79"/>
                <a:cs typeface="Aharoni" pitchFamily="2" charset="-79"/>
              </a:rPr>
              <a:t>star</a:t>
            </a:r>
            <a:r>
              <a:rPr lang="es-ES" sz="4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4000" dirty="0" err="1" smtClean="0">
                <a:latin typeface="Aharoni" pitchFamily="2" charset="-79"/>
                <a:cs typeface="Aharoni" pitchFamily="2" charset="-79"/>
              </a:rPr>
              <a:t>must</a:t>
            </a:r>
            <a:r>
              <a:rPr lang="es-ES" sz="4000" dirty="0" smtClean="0">
                <a:latin typeface="Aharoni" pitchFamily="2" charset="-79"/>
                <a:cs typeface="Aharoni" pitchFamily="2" charset="-79"/>
              </a:rPr>
              <a:t> be </a:t>
            </a:r>
            <a:r>
              <a:rPr lang="es-ES" sz="4000" dirty="0" err="1" smtClean="0">
                <a:latin typeface="Aharoni" pitchFamily="2" charset="-79"/>
                <a:cs typeface="Aharoni" pitchFamily="2" charset="-79"/>
              </a:rPr>
              <a:t>really</a:t>
            </a:r>
            <a:r>
              <a:rPr lang="es-ES" sz="4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4000" dirty="0" err="1" smtClean="0">
                <a:latin typeface="Aharoni" pitchFamily="2" charset="-79"/>
                <a:cs typeface="Aharoni" pitchFamily="2" charset="-79"/>
              </a:rPr>
              <a:t>exciting</a:t>
            </a:r>
            <a:r>
              <a:rPr lang="es-ES" sz="4000" dirty="0" smtClean="0">
                <a:latin typeface="Aharoni" pitchFamily="2" charset="-79"/>
                <a:cs typeface="Aharoni" pitchFamily="2" charset="-79"/>
              </a:rPr>
              <a:t>.</a:t>
            </a: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8" name="7 CuadroTexto"/>
          <p:cNvSpPr txBox="1"/>
          <p:nvPr/>
        </p:nvSpPr>
        <p:spPr>
          <a:xfrm>
            <a:off x="827584" y="3789040"/>
            <a:ext cx="7632848" cy="1323439"/>
          </a:xfrm>
          <a:prstGeom prst="rect">
            <a:avLst/>
          </a:prstGeom>
          <a:solidFill>
            <a:schemeClr val="bg1"/>
          </a:solidFill>
          <a:ln w="635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4000" dirty="0" err="1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Working</a:t>
            </a:r>
            <a:r>
              <a:rPr lang="es-ES" sz="4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as a rock </a:t>
            </a:r>
            <a:r>
              <a:rPr lang="es-ES" sz="40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star</a:t>
            </a:r>
            <a:r>
              <a:rPr lang="es-ES" sz="4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000" dirty="0" err="1" smtClean="0">
                <a:latin typeface="Aharoni" pitchFamily="2" charset="-79"/>
                <a:cs typeface="Aharoni" pitchFamily="2" charset="-79"/>
              </a:rPr>
              <a:t>must</a:t>
            </a:r>
            <a:r>
              <a:rPr lang="es-ES" sz="4000" dirty="0" smtClean="0">
                <a:latin typeface="Aharoni" pitchFamily="2" charset="-79"/>
                <a:cs typeface="Aharoni" pitchFamily="2" charset="-79"/>
              </a:rPr>
              <a:t> be </a:t>
            </a:r>
            <a:r>
              <a:rPr lang="es-ES" sz="4000" dirty="0" err="1" smtClean="0">
                <a:latin typeface="Aharoni" pitchFamily="2" charset="-79"/>
                <a:cs typeface="Aharoni" pitchFamily="2" charset="-79"/>
              </a:rPr>
              <a:t>really</a:t>
            </a:r>
            <a:r>
              <a:rPr lang="es-ES" sz="4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4000" dirty="0" err="1" smtClean="0">
                <a:latin typeface="Aharoni" pitchFamily="2" charset="-79"/>
                <a:cs typeface="Aharoni" pitchFamily="2" charset="-79"/>
              </a:rPr>
              <a:t>exciting</a:t>
            </a:r>
            <a:r>
              <a:rPr lang="es-ES" sz="4000" dirty="0" smtClean="0">
                <a:latin typeface="Aharoni" pitchFamily="2" charset="-79"/>
                <a:cs typeface="Aharoni" pitchFamily="2" charset="-79"/>
              </a:rPr>
              <a:t>.</a:t>
            </a:r>
            <a:endParaRPr lang="es-ES" dirty="0"/>
          </a:p>
        </p:txBody>
      </p:sp>
      <p:sp>
        <p:nvSpPr>
          <p:cNvPr id="9" name="8 CuadroTexto"/>
          <p:cNvSpPr txBox="1"/>
          <p:nvPr/>
        </p:nvSpPr>
        <p:spPr>
          <a:xfrm>
            <a:off x="827584" y="3789040"/>
            <a:ext cx="7632848" cy="1323439"/>
          </a:xfrm>
          <a:prstGeom prst="rect">
            <a:avLst/>
          </a:prstGeom>
          <a:solidFill>
            <a:schemeClr val="bg1"/>
          </a:solidFill>
          <a:ln w="635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4000" dirty="0" err="1" smtClean="0">
                <a:solidFill>
                  <a:srgbClr val="00B0F0"/>
                </a:solidFill>
                <a:latin typeface="Aharoni" pitchFamily="2" charset="-79"/>
                <a:cs typeface="Aharoni" pitchFamily="2" charset="-79"/>
              </a:rPr>
              <a:t>Working</a:t>
            </a:r>
            <a:r>
              <a:rPr lang="es-ES" sz="40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0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as a </a:t>
            </a:r>
            <a:r>
              <a:rPr lang="es-ES" sz="4000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singer</a:t>
            </a:r>
            <a:r>
              <a:rPr lang="es-ES" sz="40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4000" dirty="0" err="1" smtClean="0">
                <a:latin typeface="Aharoni" pitchFamily="2" charset="-79"/>
                <a:cs typeface="Aharoni" pitchFamily="2" charset="-79"/>
              </a:rPr>
              <a:t>must</a:t>
            </a:r>
            <a:r>
              <a:rPr lang="es-ES" sz="4000" dirty="0" smtClean="0">
                <a:latin typeface="Aharoni" pitchFamily="2" charset="-79"/>
                <a:cs typeface="Aharoni" pitchFamily="2" charset="-79"/>
              </a:rPr>
              <a:t> be </a:t>
            </a:r>
            <a:r>
              <a:rPr lang="es-ES" sz="4000" dirty="0" err="1" smtClean="0">
                <a:latin typeface="Aharoni" pitchFamily="2" charset="-79"/>
                <a:cs typeface="Aharoni" pitchFamily="2" charset="-79"/>
              </a:rPr>
              <a:t>really</a:t>
            </a:r>
            <a:r>
              <a:rPr lang="es-ES" sz="40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4000" dirty="0" err="1" smtClean="0">
                <a:latin typeface="Aharoni" pitchFamily="2" charset="-79"/>
                <a:cs typeface="Aharoni" pitchFamily="2" charset="-79"/>
              </a:rPr>
              <a:t>exciting</a:t>
            </a:r>
            <a:r>
              <a:rPr lang="es-ES" sz="4000" dirty="0" smtClean="0">
                <a:latin typeface="Aharoni" pitchFamily="2" charset="-79"/>
                <a:cs typeface="Aharoni" pitchFamily="2" charset="-79"/>
              </a:rPr>
              <a:t>.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762274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908720"/>
            <a:ext cx="7772400" cy="1368152"/>
          </a:xfrm>
          <a:solidFill>
            <a:srgbClr val="002060"/>
          </a:solidFill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rgbClr val="FFFF00"/>
                </a:solidFill>
              </a:rPr>
              <a:t>A </a:t>
            </a:r>
            <a:r>
              <a:rPr lang="en-US" sz="3200" dirty="0">
                <a:solidFill>
                  <a:srgbClr val="FFFF00"/>
                </a:solidFill>
              </a:rPr>
              <a:t>gerund phrase </a:t>
            </a:r>
            <a:r>
              <a:rPr lang="en-US" sz="3200" dirty="0" smtClean="0">
                <a:solidFill>
                  <a:srgbClr val="FFFF00"/>
                </a:solidFill>
              </a:rPr>
              <a:t>can be used as the </a:t>
            </a:r>
            <a:r>
              <a:rPr lang="en-US" sz="3200" dirty="0" smtClean="0">
                <a:solidFill>
                  <a:srgbClr val="FF0000"/>
                </a:solidFill>
              </a:rPr>
              <a:t>subject</a:t>
            </a:r>
            <a:r>
              <a:rPr lang="en-US" sz="3200" dirty="0" smtClean="0">
                <a:solidFill>
                  <a:srgbClr val="FFFF00"/>
                </a:solidFill>
              </a:rPr>
              <a:t> of the sentence like the examples we have seen…</a:t>
            </a:r>
            <a:endParaRPr lang="es-ES" sz="3200" dirty="0">
              <a:solidFill>
                <a:srgbClr val="FFFF00"/>
              </a:solidFill>
              <a:latin typeface="Broadway" pitchFamily="8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5536" y="3068960"/>
            <a:ext cx="7632848" cy="461665"/>
          </a:xfrm>
          <a:prstGeom prst="rect">
            <a:avLst/>
          </a:prstGeom>
          <a:solidFill>
            <a:schemeClr val="bg1"/>
          </a:solidFill>
          <a:ln w="635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Working</a:t>
            </a:r>
            <a:r>
              <a:rPr lang="es-ES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as a top </a:t>
            </a:r>
            <a:r>
              <a:rPr lang="es-ES" sz="24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model</a:t>
            </a:r>
            <a:r>
              <a:rPr lang="es-ES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must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be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really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exciting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.</a:t>
            </a:r>
            <a:r>
              <a:rPr lang="es-ES" sz="2400" dirty="0" smtClean="0"/>
              <a:t> </a:t>
            </a:r>
            <a:endParaRPr lang="es-ES" sz="2400" dirty="0"/>
          </a:p>
        </p:txBody>
      </p:sp>
      <p:sp>
        <p:nvSpPr>
          <p:cNvPr id="10" name="9 CuadroTexto"/>
          <p:cNvSpPr txBox="1"/>
          <p:nvPr/>
        </p:nvSpPr>
        <p:spPr>
          <a:xfrm>
            <a:off x="467544" y="2492896"/>
            <a:ext cx="7632848" cy="461665"/>
          </a:xfrm>
          <a:prstGeom prst="rect">
            <a:avLst/>
          </a:prstGeom>
          <a:solidFill>
            <a:schemeClr val="bg1"/>
          </a:solidFill>
          <a:ln w="635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err="1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Being</a:t>
            </a:r>
            <a:r>
              <a:rPr lang="es-ES" sz="2400" dirty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a </a:t>
            </a:r>
            <a:r>
              <a:rPr lang="es-ES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rock </a:t>
            </a:r>
            <a:r>
              <a:rPr lang="es-ES" sz="24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star</a:t>
            </a:r>
            <a:r>
              <a:rPr lang="es-ES" sz="24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sounds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like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an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interesting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job</a:t>
            </a:r>
            <a:r>
              <a:rPr lang="es-ES" sz="2400" dirty="0" smtClean="0"/>
              <a:t> </a:t>
            </a:r>
            <a:endParaRPr lang="es-ES" sz="2400" dirty="0"/>
          </a:p>
        </p:txBody>
      </p:sp>
      <p:sp>
        <p:nvSpPr>
          <p:cNvPr id="11" name="1 Título"/>
          <p:cNvSpPr txBox="1">
            <a:spLocks/>
          </p:cNvSpPr>
          <p:nvPr/>
        </p:nvSpPr>
        <p:spPr>
          <a:xfrm>
            <a:off x="395536" y="3789040"/>
            <a:ext cx="7772400" cy="684076"/>
          </a:xfrm>
          <a:prstGeom prst="rect">
            <a:avLst/>
          </a:prstGeom>
          <a:solidFill>
            <a:srgbClr val="002060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 smtClean="0">
                <a:solidFill>
                  <a:srgbClr val="FFFF00"/>
                </a:solidFill>
              </a:rPr>
              <a:t>Or as the </a:t>
            </a:r>
            <a:r>
              <a:rPr lang="en-US" sz="3200" dirty="0" smtClean="0">
                <a:solidFill>
                  <a:srgbClr val="00B050"/>
                </a:solidFill>
              </a:rPr>
              <a:t>object</a:t>
            </a:r>
            <a:r>
              <a:rPr lang="en-US" sz="3200" dirty="0" smtClean="0">
                <a:solidFill>
                  <a:srgbClr val="FFFF00"/>
                </a:solidFill>
              </a:rPr>
              <a:t> of the sentence.</a:t>
            </a:r>
            <a:endParaRPr lang="es-ES" sz="3200" dirty="0">
              <a:solidFill>
                <a:srgbClr val="FFFF00"/>
              </a:solidFill>
              <a:latin typeface="Broadway" pitchFamily="82" charset="0"/>
            </a:endParaRPr>
          </a:p>
        </p:txBody>
      </p:sp>
      <p:sp>
        <p:nvSpPr>
          <p:cNvPr id="12" name="11 CuadroTexto"/>
          <p:cNvSpPr txBox="1"/>
          <p:nvPr/>
        </p:nvSpPr>
        <p:spPr>
          <a:xfrm>
            <a:off x="395536" y="4581128"/>
            <a:ext cx="7632848" cy="461665"/>
          </a:xfrm>
          <a:prstGeom prst="rect">
            <a:avLst/>
          </a:prstGeom>
          <a:solidFill>
            <a:schemeClr val="bg1"/>
          </a:solidFill>
          <a:ln w="635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haroni" pitchFamily="2" charset="-79"/>
                <a:cs typeface="Aharoni" pitchFamily="2" charset="-79"/>
              </a:rPr>
              <a:t>I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would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love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traveling</a:t>
            </a:r>
            <a:r>
              <a:rPr lang="es-ES" sz="24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to</a:t>
            </a:r>
            <a:r>
              <a:rPr lang="es-ES" sz="24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Paris.</a:t>
            </a:r>
            <a:endParaRPr lang="es-ES" sz="2400" dirty="0">
              <a:solidFill>
                <a:srgbClr val="00B050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395536" y="5157192"/>
            <a:ext cx="7632848" cy="461665"/>
          </a:xfrm>
          <a:prstGeom prst="rect">
            <a:avLst/>
          </a:prstGeom>
          <a:solidFill>
            <a:schemeClr val="bg1"/>
          </a:solidFill>
          <a:ln w="635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My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mom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enjoys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playing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cards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with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her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friends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.</a:t>
            </a:r>
            <a:endParaRPr lang="es-ES" sz="2400" dirty="0"/>
          </a:p>
        </p:txBody>
      </p:sp>
      <p:sp>
        <p:nvSpPr>
          <p:cNvPr id="14" name="13 CuadroTexto"/>
          <p:cNvSpPr txBox="1"/>
          <p:nvPr/>
        </p:nvSpPr>
        <p:spPr>
          <a:xfrm>
            <a:off x="395536" y="5157192"/>
            <a:ext cx="7632848" cy="461665"/>
          </a:xfrm>
          <a:prstGeom prst="rect">
            <a:avLst/>
          </a:prstGeom>
          <a:solidFill>
            <a:schemeClr val="bg1"/>
          </a:solidFill>
          <a:ln w="635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My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mom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enjoys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playing</a:t>
            </a:r>
            <a:r>
              <a:rPr lang="es-ES" sz="24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cards</a:t>
            </a:r>
            <a:r>
              <a:rPr lang="es-ES" sz="24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with</a:t>
            </a:r>
            <a:r>
              <a:rPr lang="es-ES" sz="24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her</a:t>
            </a:r>
            <a:r>
              <a:rPr lang="es-ES" sz="24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friends</a:t>
            </a:r>
            <a:r>
              <a:rPr lang="es-ES" sz="2400" dirty="0" smtClean="0">
                <a:solidFill>
                  <a:srgbClr val="00B050"/>
                </a:solidFill>
                <a:latin typeface="Aharoni" pitchFamily="2" charset="-79"/>
                <a:cs typeface="Aharoni" pitchFamily="2" charset="-79"/>
              </a:rPr>
              <a:t>.</a:t>
            </a:r>
            <a:endParaRPr lang="es-ES" sz="2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553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uadroTexto"/>
          <p:cNvSpPr txBox="1"/>
          <p:nvPr/>
        </p:nvSpPr>
        <p:spPr>
          <a:xfrm>
            <a:off x="251520" y="836712"/>
            <a:ext cx="3456384" cy="461665"/>
          </a:xfrm>
          <a:prstGeom prst="rect">
            <a:avLst/>
          </a:prstGeom>
          <a:solidFill>
            <a:schemeClr val="bg1"/>
          </a:solidFill>
          <a:ln w="635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haroni" pitchFamily="2" charset="-79"/>
                <a:cs typeface="Aharoni" pitchFamily="2" charset="-79"/>
              </a:rPr>
              <a:t>He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loves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s-ES" sz="2400" dirty="0" smtClean="0"/>
              <a:t> </a:t>
            </a:r>
            <a:endParaRPr lang="es-ES" sz="24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851920" y="836712"/>
            <a:ext cx="2448272" cy="461665"/>
          </a:xfrm>
          <a:prstGeom prst="rect">
            <a:avLst/>
          </a:prstGeom>
          <a:solidFill>
            <a:schemeClr val="bg1"/>
          </a:solidFill>
          <a:ln w="635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>
                <a:latin typeface="Aharoni" pitchFamily="2" charset="-79"/>
                <a:cs typeface="Aharoni" pitchFamily="2" charset="-79"/>
              </a:rPr>
              <a:t>b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e a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firefighter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  </a:t>
            </a:r>
            <a:r>
              <a:rPr lang="es-ES" sz="2400" dirty="0" smtClean="0"/>
              <a:t> </a:t>
            </a:r>
            <a:endParaRPr lang="es-ES" sz="24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1187624" y="2679303"/>
            <a:ext cx="4752528" cy="461665"/>
          </a:xfrm>
          <a:prstGeom prst="rect">
            <a:avLst/>
          </a:prstGeom>
          <a:solidFill>
            <a:schemeClr val="bg1"/>
          </a:solidFill>
          <a:ln w="635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haroni" pitchFamily="2" charset="-79"/>
                <a:cs typeface="Aharoni" pitchFamily="2" charset="-79"/>
              </a:rPr>
              <a:t>He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loves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be</a:t>
            </a:r>
            <a:r>
              <a:rPr lang="es-ES" sz="24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ing</a:t>
            </a:r>
            <a:r>
              <a:rPr lang="es-ES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a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firefighter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103375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uadroTexto"/>
          <p:cNvSpPr txBox="1"/>
          <p:nvPr/>
        </p:nvSpPr>
        <p:spPr>
          <a:xfrm>
            <a:off x="251520" y="836712"/>
            <a:ext cx="3456384" cy="461665"/>
          </a:xfrm>
          <a:prstGeom prst="rect">
            <a:avLst/>
          </a:prstGeom>
          <a:solidFill>
            <a:schemeClr val="bg1"/>
          </a:solidFill>
          <a:ln w="635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haroni" pitchFamily="2" charset="-79"/>
                <a:cs typeface="Aharoni" pitchFamily="2" charset="-79"/>
              </a:rPr>
              <a:t>Be a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famous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singer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 </a:t>
            </a:r>
            <a:r>
              <a:rPr lang="es-ES" sz="2400" dirty="0" smtClean="0"/>
              <a:t> </a:t>
            </a:r>
            <a:endParaRPr lang="es-ES" sz="24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3851920" y="476672"/>
            <a:ext cx="1440160" cy="461665"/>
          </a:xfrm>
          <a:prstGeom prst="rect">
            <a:avLst/>
          </a:prstGeom>
          <a:solidFill>
            <a:schemeClr val="bg1"/>
          </a:solidFill>
          <a:ln w="635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err="1">
                <a:latin typeface="Aharoni" pitchFamily="2" charset="-79"/>
                <a:cs typeface="Aharoni" pitchFamily="2" charset="-79"/>
              </a:rPr>
              <a:t>m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ust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be   </a:t>
            </a:r>
            <a:r>
              <a:rPr lang="es-ES" sz="2400" dirty="0" smtClean="0"/>
              <a:t> </a:t>
            </a:r>
            <a:endParaRPr lang="es-ES" sz="2400" dirty="0"/>
          </a:p>
        </p:txBody>
      </p:sp>
      <p:sp>
        <p:nvSpPr>
          <p:cNvPr id="19" name="18 CuadroTexto"/>
          <p:cNvSpPr txBox="1"/>
          <p:nvPr/>
        </p:nvSpPr>
        <p:spPr>
          <a:xfrm>
            <a:off x="1187624" y="2679303"/>
            <a:ext cx="6336704" cy="461665"/>
          </a:xfrm>
          <a:prstGeom prst="rect">
            <a:avLst/>
          </a:prstGeom>
          <a:solidFill>
            <a:schemeClr val="bg1"/>
          </a:solidFill>
          <a:ln w="635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Be</a:t>
            </a:r>
            <a:r>
              <a:rPr lang="es-ES" sz="2400" dirty="0" err="1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ing</a:t>
            </a:r>
            <a:r>
              <a:rPr lang="es-ES" sz="2400" dirty="0" smtClean="0">
                <a:solidFill>
                  <a:srgbClr val="FF0000"/>
                </a:solidFill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a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famous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singer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mustn´t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be 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boring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endParaRPr lang="es-ES" sz="2400" dirty="0"/>
          </a:p>
        </p:txBody>
      </p:sp>
      <p:sp>
        <p:nvSpPr>
          <p:cNvPr id="5" name="4 CuadroTexto"/>
          <p:cNvSpPr txBox="1"/>
          <p:nvPr/>
        </p:nvSpPr>
        <p:spPr>
          <a:xfrm>
            <a:off x="3923928" y="1023119"/>
            <a:ext cx="1440160" cy="830997"/>
          </a:xfrm>
          <a:prstGeom prst="rect">
            <a:avLst/>
          </a:prstGeom>
          <a:solidFill>
            <a:schemeClr val="bg1"/>
          </a:solidFill>
          <a:ln w="635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err="1">
                <a:latin typeface="Aharoni" pitchFamily="2" charset="-79"/>
                <a:cs typeface="Aharoni" pitchFamily="2" charset="-79"/>
              </a:rPr>
              <a:t>m</a:t>
            </a:r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ustn´t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be   </a:t>
            </a:r>
            <a:r>
              <a:rPr lang="es-ES" sz="2400" dirty="0" smtClean="0"/>
              <a:t> </a:t>
            </a:r>
            <a:endParaRPr lang="es-ES" sz="2400" dirty="0"/>
          </a:p>
        </p:txBody>
      </p:sp>
      <p:sp>
        <p:nvSpPr>
          <p:cNvPr id="8" name="7 CuadroTexto"/>
          <p:cNvSpPr txBox="1"/>
          <p:nvPr/>
        </p:nvSpPr>
        <p:spPr>
          <a:xfrm>
            <a:off x="5652120" y="764704"/>
            <a:ext cx="1440160" cy="461665"/>
          </a:xfrm>
          <a:prstGeom prst="rect">
            <a:avLst/>
          </a:prstGeom>
          <a:solidFill>
            <a:schemeClr val="bg1"/>
          </a:solidFill>
          <a:ln w="635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s-ES" sz="2400" dirty="0" err="1" smtClean="0">
                <a:latin typeface="Aharoni" pitchFamily="2" charset="-79"/>
                <a:cs typeface="Aharoni" pitchFamily="2" charset="-79"/>
              </a:rPr>
              <a:t>boring</a:t>
            </a:r>
            <a:r>
              <a:rPr lang="es-ES" sz="2400" dirty="0" smtClean="0">
                <a:latin typeface="Aharoni" pitchFamily="2" charset="-79"/>
                <a:cs typeface="Aharoni" pitchFamily="2" charset="-79"/>
              </a:rPr>
              <a:t> </a:t>
            </a:r>
            <a:r>
              <a:rPr lang="es-ES" sz="2400" dirty="0" smtClean="0"/>
              <a:t> 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528219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205</TotalTime>
  <Words>150</Words>
  <Application>Microsoft Office PowerPoint</Application>
  <PresentationFormat>Presentación en pantalla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A gerund phrase consists of a gerund and its object.</vt:lpstr>
      <vt:lpstr>A gerund phrase can be used as the subject of the sentence like the examples we have seen…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Gerund Phrases</dc:title>
  <dc:creator>Hpcq43</dc:creator>
  <cp:lastModifiedBy>UAAL</cp:lastModifiedBy>
  <cp:revision>17</cp:revision>
  <dcterms:created xsi:type="dcterms:W3CDTF">2014-08-22T20:21:34Z</dcterms:created>
  <dcterms:modified xsi:type="dcterms:W3CDTF">2015-12-01T15:58:24Z</dcterms:modified>
</cp:coreProperties>
</file>